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523" r:id="rId2"/>
    <p:sldId id="514" r:id="rId3"/>
    <p:sldId id="517" r:id="rId4"/>
    <p:sldId id="518" r:id="rId5"/>
    <p:sldId id="515" r:id="rId6"/>
    <p:sldId id="443" r:id="rId7"/>
    <p:sldId id="526" r:id="rId8"/>
    <p:sldId id="513" r:id="rId9"/>
    <p:sldId id="445" r:id="rId10"/>
    <p:sldId id="447" r:id="rId11"/>
    <p:sldId id="519" r:id="rId12"/>
    <p:sldId id="525" r:id="rId13"/>
    <p:sldId id="520" r:id="rId14"/>
    <p:sldId id="522" r:id="rId15"/>
    <p:sldId id="521" r:id="rId16"/>
    <p:sldId id="448" r:id="rId17"/>
    <p:sldId id="449" r:id="rId18"/>
    <p:sldId id="450" r:id="rId19"/>
    <p:sldId id="45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00A0FF"/>
    <a:srgbClr val="0064FF"/>
    <a:srgbClr val="006400"/>
    <a:srgbClr val="0000FF"/>
    <a:srgbClr val="009600"/>
    <a:srgbClr val="003200"/>
    <a:srgbClr val="000000"/>
    <a:srgbClr val="C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DFE55D-7AC3-43B5-802B-1764D7409E99}" v="97" dt="2022-10-13T01:16:45.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97440" autoAdjust="0"/>
  </p:normalViewPr>
  <p:slideViewPr>
    <p:cSldViewPr snapToGrid="0">
      <p:cViewPr varScale="1">
        <p:scale>
          <a:sx n="159" d="100"/>
          <a:sy n="159" d="100"/>
        </p:scale>
        <p:origin x="150" y="21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7B74F-8AAE-4A12-9F40-4DC5A0AD2CC2}" type="datetimeFigureOut">
              <a:rPr lang="en-US" smtClean="0"/>
              <a:t>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23722-16C7-4CFD-AD5C-743DBBE2D201}" type="slidenum">
              <a:rPr lang="en-US" smtClean="0"/>
              <a:t>‹#›</a:t>
            </a:fld>
            <a:endParaRPr lang="en-US"/>
          </a:p>
        </p:txBody>
      </p:sp>
    </p:spTree>
    <p:extLst>
      <p:ext uri="{BB962C8B-B14F-4D97-AF65-F5344CB8AC3E}">
        <p14:creationId xmlns:p14="http://schemas.microsoft.com/office/powerpoint/2010/main" val="368238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on the first topic that we have which is colors.</a:t>
            </a:r>
          </a:p>
          <a:p>
            <a:endParaRPr lang="en-US" dirty="0"/>
          </a:p>
          <a:p>
            <a:r>
              <a:rPr lang="uk-UA" dirty="0" err="1"/>
              <a:t>Давай</a:t>
            </a:r>
            <a:r>
              <a:rPr lang="uk-UA" dirty="0"/>
              <a:t> почнемо з першої теми, кольори.</a:t>
            </a:r>
          </a:p>
          <a:p>
            <a:endParaRPr lang="uk-UA" dirty="0"/>
          </a:p>
          <a:p>
            <a:r>
              <a:rPr lang="en-US" dirty="0"/>
              <a:t>This is </a:t>
            </a:r>
            <a:r>
              <a:rPr lang="en-US" dirty="0" err="1"/>
              <a:t>hte</a:t>
            </a:r>
            <a:r>
              <a:rPr lang="en-US" dirty="0"/>
              <a:t> most basic thing we can do, which is to display colors on our monitor.</a:t>
            </a:r>
          </a:p>
          <a:p>
            <a:endParaRPr lang="en-US" dirty="0"/>
          </a:p>
          <a:p>
            <a:r>
              <a:rPr lang="uk-UA" dirty="0"/>
              <a:t>Це є найпростіша річ що ми можемо зробити, який є виявляти кольори на моніторі</a:t>
            </a:r>
          </a:p>
          <a:p>
            <a:endParaRPr lang="uk-UA" dirty="0"/>
          </a:p>
          <a:p>
            <a:r>
              <a:rPr lang="en-US" dirty="0"/>
              <a:t>So how does the monitor actually work?</a:t>
            </a:r>
          </a:p>
          <a:p>
            <a:endParaRPr lang="en-US" dirty="0"/>
          </a:p>
          <a:p>
            <a:r>
              <a:rPr lang="uk-UA" dirty="0"/>
              <a:t>То як же </a:t>
            </a:r>
            <a:r>
              <a:rPr lang="uk-UA" dirty="0" err="1"/>
              <a:t>моніотр</a:t>
            </a:r>
            <a:r>
              <a:rPr lang="uk-UA" dirty="0"/>
              <a:t> працює?</a:t>
            </a:r>
          </a:p>
          <a:p>
            <a:endParaRPr lang="uk-UA" dirty="0"/>
          </a:p>
          <a:p>
            <a:r>
              <a:rPr lang="en-US" dirty="0"/>
              <a:t>Well the monitor is made up of a grid of tiny </a:t>
            </a:r>
            <a:r>
              <a:rPr lang="en-US" dirty="0" err="1"/>
              <a:t>tiny</a:t>
            </a:r>
            <a:r>
              <a:rPr lang="en-US" dirty="0"/>
              <a:t> squares, where each pixel is like a individual beam of light you can think of it.</a:t>
            </a:r>
          </a:p>
          <a:p>
            <a:endParaRPr lang="en-US" dirty="0"/>
          </a:p>
          <a:p>
            <a:r>
              <a:rPr lang="uk-UA" dirty="0"/>
              <a:t>Ну, монітор складається з ґрід малих пікселів, де кожен піксель є індивідуальний промінь світла</a:t>
            </a:r>
          </a:p>
          <a:p>
            <a:endParaRPr lang="uk-UA" dirty="0"/>
          </a:p>
          <a:p>
            <a:r>
              <a:rPr lang="en-US" dirty="0"/>
              <a:t>If were drawing for example a circle, we can only draw onto these pixels, and </a:t>
            </a:r>
            <a:r>
              <a:rPr lang="en-US" dirty="0" err="1"/>
              <a:t>theyre</a:t>
            </a:r>
            <a:r>
              <a:rPr lang="en-US" dirty="0"/>
              <a:t> kind of a square version, but because </a:t>
            </a:r>
            <a:r>
              <a:rPr lang="en-US" dirty="0" err="1"/>
              <a:t>theyre</a:t>
            </a:r>
            <a:r>
              <a:rPr lang="en-US" dirty="0"/>
              <a:t> so small, everything looks like a smooth surface to us.</a:t>
            </a:r>
          </a:p>
          <a:p>
            <a:endParaRPr lang="en-US" dirty="0"/>
          </a:p>
          <a:p>
            <a:r>
              <a:rPr lang="uk-UA" dirty="0"/>
              <a:t>Коли наприклад малюємо коло, ми тільки можемо це коло малювати на пікселів, і вони </a:t>
            </a:r>
            <a:r>
              <a:rPr lang="uk-UA" dirty="0" err="1"/>
              <a:t>створять</a:t>
            </a:r>
            <a:r>
              <a:rPr lang="uk-UA" dirty="0"/>
              <a:t> квадратову версію кола, але оскільки вони такі малі, все виглядає </a:t>
            </a:r>
            <a:r>
              <a:rPr lang="uk-UA" dirty="0" err="1"/>
              <a:t>яко</a:t>
            </a:r>
            <a:r>
              <a:rPr lang="uk-UA" dirty="0"/>
              <a:t> гладке поверхня</a:t>
            </a:r>
          </a:p>
          <a:p>
            <a:endParaRPr lang="uk-UA" dirty="0"/>
          </a:p>
          <a:p>
            <a:r>
              <a:rPr lang="en-US" dirty="0"/>
              <a:t>The actual pixels themselves, if you zoom in, you can see what they look like</a:t>
            </a:r>
          </a:p>
          <a:p>
            <a:endParaRPr lang="en-US" dirty="0"/>
          </a:p>
          <a:p>
            <a:r>
              <a:rPr lang="uk-UA" dirty="0" err="1"/>
              <a:t>Піксели</a:t>
            </a:r>
            <a:r>
              <a:rPr lang="uk-UA" dirty="0"/>
              <a:t> самі, як що приближувати, можна побачити як вони </a:t>
            </a:r>
            <a:r>
              <a:rPr lang="uk-UA" dirty="0" err="1"/>
              <a:t>вихлядають</a:t>
            </a:r>
            <a:endParaRPr lang="uk-UA" dirty="0"/>
          </a:p>
          <a:p>
            <a:endParaRPr lang="uk-UA" dirty="0"/>
          </a:p>
          <a:p>
            <a:r>
              <a:rPr lang="en-US" dirty="0"/>
              <a:t>So you have a red color, a green color, and a blue color and that makes up one box which is a single pixel</a:t>
            </a:r>
          </a:p>
          <a:p>
            <a:endParaRPr lang="en-US" dirty="0"/>
          </a:p>
          <a:p>
            <a:r>
              <a:rPr lang="uk-UA" dirty="0"/>
              <a:t>Тобто маєш червоний колір, зелений колір, і </a:t>
            </a:r>
            <a:r>
              <a:rPr lang="uk-UA" dirty="0" err="1"/>
              <a:t>синьий</a:t>
            </a:r>
            <a:r>
              <a:rPr lang="uk-UA" dirty="0"/>
              <a:t> колір, і це разом творить одного квадрата який є піксель</a:t>
            </a:r>
          </a:p>
          <a:p>
            <a:endParaRPr lang="uk-UA" dirty="0"/>
          </a:p>
          <a:p>
            <a:r>
              <a:rPr lang="en-US" dirty="0"/>
              <a:t>Each pixel emits some amount of red, some amount of green, and some amount of blue of it</a:t>
            </a:r>
          </a:p>
          <a:p>
            <a:endParaRPr lang="en-US" dirty="0"/>
          </a:p>
          <a:p>
            <a:r>
              <a:rPr lang="uk-UA" dirty="0"/>
              <a:t>Кожен піксель випромінює деяку кількість червоного, деяку кількість зеленого, і деяку кількість синього</a:t>
            </a:r>
          </a:p>
          <a:p>
            <a:endParaRPr lang="uk-UA" dirty="0"/>
          </a:p>
          <a:p>
            <a:r>
              <a:rPr lang="en-US" dirty="0"/>
              <a:t>And as those lights mix and come into your eye, they end up making other colors so you can get stuff like brown, stuff like pink, stuff like yellow by mixing these 3 colors together in different intensities</a:t>
            </a:r>
          </a:p>
          <a:p>
            <a:endParaRPr lang="en-US" dirty="0"/>
          </a:p>
          <a:p>
            <a:r>
              <a:rPr lang="uk-UA" dirty="0"/>
              <a:t>Коли ці світла змішуються і потрапляють в ваше око, вони в кінцевому підсумку створюють інші кольори, тобто можеш мати </a:t>
            </a:r>
            <a:r>
              <a:rPr lang="uk-UA" dirty="0" err="1"/>
              <a:t>брондзовий</a:t>
            </a:r>
            <a:r>
              <a:rPr lang="uk-UA" dirty="0"/>
              <a:t>, рожевий, жовтий колір шляхом мішання тих трьох кольорів разом в різних </a:t>
            </a:r>
            <a:r>
              <a:rPr lang="uk-UA" dirty="0" err="1"/>
              <a:t>інтеснивностях</a:t>
            </a:r>
            <a:endParaRPr lang="uk-UA" dirty="0"/>
          </a:p>
          <a:p>
            <a:endParaRPr lang="uk-UA" dirty="0"/>
          </a:p>
          <a:p>
            <a:r>
              <a:rPr lang="en-US" dirty="0"/>
              <a:t>On a typical monitor lets say its 1080p, you have about 2 million pixels, and if you get to 4K, you have about 16 million pixels </a:t>
            </a:r>
          </a:p>
          <a:p>
            <a:endParaRPr lang="en-US" dirty="0"/>
          </a:p>
          <a:p>
            <a:r>
              <a:rPr lang="uk-UA" dirty="0"/>
              <a:t>Типовий монітор скажемо 1080п, ти маєш 2 </a:t>
            </a:r>
            <a:r>
              <a:rPr lang="uk-UA" dirty="0" err="1"/>
              <a:t>мільонів</a:t>
            </a:r>
            <a:r>
              <a:rPr lang="uk-UA" dirty="0"/>
              <a:t> пікселів, а як що маєш 4К, то маєш 16 </a:t>
            </a:r>
            <a:r>
              <a:rPr lang="uk-UA" dirty="0" err="1"/>
              <a:t>мільонів</a:t>
            </a:r>
            <a:r>
              <a:rPr lang="uk-UA" dirty="0"/>
              <a:t> пікселів</a:t>
            </a:r>
          </a:p>
          <a:p>
            <a:endParaRPr lang="uk-UA" dirty="0"/>
          </a:p>
          <a:p>
            <a:r>
              <a:rPr lang="en-US" dirty="0"/>
              <a:t>So you </a:t>
            </a:r>
            <a:r>
              <a:rPr lang="en-US" dirty="0" err="1"/>
              <a:t>ahve</a:t>
            </a:r>
            <a:r>
              <a:rPr lang="en-US" dirty="0"/>
              <a:t> a lot of </a:t>
            </a:r>
            <a:r>
              <a:rPr lang="en-US" dirty="0" err="1"/>
              <a:t>htem</a:t>
            </a:r>
            <a:r>
              <a:rPr lang="en-US" dirty="0"/>
              <a:t> that are being emitted and </a:t>
            </a:r>
            <a:r>
              <a:rPr lang="en-US" dirty="0" err="1"/>
              <a:t>thats</a:t>
            </a:r>
            <a:r>
              <a:rPr lang="en-US" dirty="0"/>
              <a:t> what gives detail to the things that we look at on our monitor</a:t>
            </a:r>
          </a:p>
          <a:p>
            <a:endParaRPr lang="en-US" dirty="0"/>
          </a:p>
          <a:p>
            <a:r>
              <a:rPr lang="uk-UA" dirty="0"/>
              <a:t>Тобто ти маєш дуже багато їх які випромінюють і це є що дає деталь до тих речей що ми бачимо на моніторі</a:t>
            </a:r>
            <a:endParaRPr lang="en-US" dirty="0"/>
          </a:p>
        </p:txBody>
      </p:sp>
      <p:sp>
        <p:nvSpPr>
          <p:cNvPr id="4" name="Slide Number Placeholder 3"/>
          <p:cNvSpPr>
            <a:spLocks noGrp="1"/>
          </p:cNvSpPr>
          <p:nvPr>
            <p:ph type="sldNum" sz="quarter" idx="5"/>
          </p:nvPr>
        </p:nvSpPr>
        <p:spPr/>
        <p:txBody>
          <a:bodyPr/>
          <a:lstStyle/>
          <a:p>
            <a:fld id="{F3E23722-16C7-4CFD-AD5C-743DBBE2D201}" type="slidenum">
              <a:rPr lang="en-US" smtClean="0"/>
              <a:t>6</a:t>
            </a:fld>
            <a:endParaRPr lang="en-US"/>
          </a:p>
        </p:txBody>
      </p:sp>
    </p:spTree>
    <p:extLst>
      <p:ext uri="{BB962C8B-B14F-4D97-AF65-F5344CB8AC3E}">
        <p14:creationId xmlns:p14="http://schemas.microsoft.com/office/powerpoint/2010/main" val="15706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on the first topic that we have which is colors.</a:t>
            </a:r>
          </a:p>
          <a:p>
            <a:endParaRPr lang="en-US" dirty="0"/>
          </a:p>
          <a:p>
            <a:r>
              <a:rPr lang="uk-UA" dirty="0" err="1"/>
              <a:t>Давай</a:t>
            </a:r>
            <a:r>
              <a:rPr lang="uk-UA" dirty="0"/>
              <a:t> почнемо з першої теми, кольори.</a:t>
            </a:r>
          </a:p>
          <a:p>
            <a:endParaRPr lang="uk-UA" dirty="0"/>
          </a:p>
          <a:p>
            <a:r>
              <a:rPr lang="en-US" dirty="0"/>
              <a:t>This is </a:t>
            </a:r>
            <a:r>
              <a:rPr lang="en-US" dirty="0" err="1"/>
              <a:t>hte</a:t>
            </a:r>
            <a:r>
              <a:rPr lang="en-US" dirty="0"/>
              <a:t> most basic thing we can do, which is to display colors on our monitor.</a:t>
            </a:r>
          </a:p>
          <a:p>
            <a:endParaRPr lang="en-US" dirty="0"/>
          </a:p>
          <a:p>
            <a:r>
              <a:rPr lang="uk-UA" dirty="0"/>
              <a:t>Це є найпростіша річ що ми можемо зробити, який є виявляти кольори на моніторі</a:t>
            </a:r>
          </a:p>
          <a:p>
            <a:endParaRPr lang="uk-UA" dirty="0"/>
          </a:p>
          <a:p>
            <a:r>
              <a:rPr lang="en-US" dirty="0"/>
              <a:t>So how does the monitor actually work?</a:t>
            </a:r>
          </a:p>
          <a:p>
            <a:endParaRPr lang="en-US" dirty="0"/>
          </a:p>
          <a:p>
            <a:r>
              <a:rPr lang="uk-UA" dirty="0"/>
              <a:t>То як же </a:t>
            </a:r>
            <a:r>
              <a:rPr lang="uk-UA" dirty="0" err="1"/>
              <a:t>моніотр</a:t>
            </a:r>
            <a:r>
              <a:rPr lang="uk-UA" dirty="0"/>
              <a:t> працює?</a:t>
            </a:r>
          </a:p>
          <a:p>
            <a:endParaRPr lang="uk-UA" dirty="0"/>
          </a:p>
          <a:p>
            <a:r>
              <a:rPr lang="en-US" dirty="0"/>
              <a:t>Well the monitor is made up of a grid of tiny </a:t>
            </a:r>
            <a:r>
              <a:rPr lang="en-US" dirty="0" err="1"/>
              <a:t>tiny</a:t>
            </a:r>
            <a:r>
              <a:rPr lang="en-US" dirty="0"/>
              <a:t> squares, where each pixel is like a individual beam of light you can think of it.</a:t>
            </a:r>
          </a:p>
          <a:p>
            <a:endParaRPr lang="en-US" dirty="0"/>
          </a:p>
          <a:p>
            <a:r>
              <a:rPr lang="uk-UA" dirty="0"/>
              <a:t>Ну, монітор складається з ґрід малих пікселів, де кожен піксель є індивідуальний промінь світла</a:t>
            </a:r>
          </a:p>
          <a:p>
            <a:endParaRPr lang="uk-UA" dirty="0"/>
          </a:p>
          <a:p>
            <a:r>
              <a:rPr lang="en-US" dirty="0"/>
              <a:t>If were drawing for example a circle, we can only draw onto these pixels, and </a:t>
            </a:r>
            <a:r>
              <a:rPr lang="en-US" dirty="0" err="1"/>
              <a:t>theyre</a:t>
            </a:r>
            <a:r>
              <a:rPr lang="en-US" dirty="0"/>
              <a:t> kind of a square version, but because </a:t>
            </a:r>
            <a:r>
              <a:rPr lang="en-US" dirty="0" err="1"/>
              <a:t>theyre</a:t>
            </a:r>
            <a:r>
              <a:rPr lang="en-US" dirty="0"/>
              <a:t> so small, everything looks like a smooth surface to us.</a:t>
            </a:r>
          </a:p>
          <a:p>
            <a:endParaRPr lang="en-US" dirty="0"/>
          </a:p>
          <a:p>
            <a:r>
              <a:rPr lang="uk-UA" dirty="0"/>
              <a:t>Коли наприклад малюємо коло, ми тільки можемо це коло малювати на пікселів, і вони </a:t>
            </a:r>
            <a:r>
              <a:rPr lang="uk-UA" dirty="0" err="1"/>
              <a:t>створять</a:t>
            </a:r>
            <a:r>
              <a:rPr lang="uk-UA" dirty="0"/>
              <a:t> квадратову версію кола, але оскільки вони такі малі, все виглядає </a:t>
            </a:r>
            <a:r>
              <a:rPr lang="uk-UA" dirty="0" err="1"/>
              <a:t>яко</a:t>
            </a:r>
            <a:r>
              <a:rPr lang="uk-UA" dirty="0"/>
              <a:t> гладке поверхня</a:t>
            </a:r>
          </a:p>
          <a:p>
            <a:endParaRPr lang="uk-UA" dirty="0"/>
          </a:p>
          <a:p>
            <a:r>
              <a:rPr lang="en-US" dirty="0"/>
              <a:t>The actual pixels themselves, if you zoom in, you can see what they look like</a:t>
            </a:r>
          </a:p>
          <a:p>
            <a:endParaRPr lang="en-US" dirty="0"/>
          </a:p>
          <a:p>
            <a:r>
              <a:rPr lang="uk-UA" dirty="0" err="1"/>
              <a:t>Піксели</a:t>
            </a:r>
            <a:r>
              <a:rPr lang="uk-UA" dirty="0"/>
              <a:t> самі, як що приближувати, можна побачити як вони </a:t>
            </a:r>
            <a:r>
              <a:rPr lang="uk-UA" dirty="0" err="1"/>
              <a:t>вихлядають</a:t>
            </a:r>
            <a:endParaRPr lang="uk-UA" dirty="0"/>
          </a:p>
          <a:p>
            <a:endParaRPr lang="uk-UA" dirty="0"/>
          </a:p>
          <a:p>
            <a:r>
              <a:rPr lang="en-US" dirty="0"/>
              <a:t>So you have a red color, a green color, and a blue color and that makes up one box which is a single pixel</a:t>
            </a:r>
          </a:p>
          <a:p>
            <a:endParaRPr lang="en-US" dirty="0"/>
          </a:p>
          <a:p>
            <a:r>
              <a:rPr lang="uk-UA" dirty="0"/>
              <a:t>Тобто маєш червоний колір, зелений колір, і </a:t>
            </a:r>
            <a:r>
              <a:rPr lang="uk-UA" dirty="0" err="1"/>
              <a:t>синьий</a:t>
            </a:r>
            <a:r>
              <a:rPr lang="uk-UA" dirty="0"/>
              <a:t> колір, і це разом творить одного квадрата який є піксель</a:t>
            </a:r>
          </a:p>
          <a:p>
            <a:endParaRPr lang="uk-UA" dirty="0"/>
          </a:p>
          <a:p>
            <a:r>
              <a:rPr lang="en-US" dirty="0"/>
              <a:t>Each pixel emits some amount of red, some amount of green, and some amount of blue of it</a:t>
            </a:r>
          </a:p>
          <a:p>
            <a:endParaRPr lang="en-US" dirty="0"/>
          </a:p>
          <a:p>
            <a:r>
              <a:rPr lang="uk-UA" dirty="0"/>
              <a:t>Кожен піксель випромінює деяку кількість червоного, деяку кількість зеленого, і деяку кількість синього</a:t>
            </a:r>
          </a:p>
          <a:p>
            <a:endParaRPr lang="uk-UA" dirty="0"/>
          </a:p>
          <a:p>
            <a:r>
              <a:rPr lang="en-US" dirty="0"/>
              <a:t>And as those lights mix and come into your eye, they end up making other colors so you can get stuff like brown, stuff like pink, stuff like yellow by mixing these 3 colors together in different intensities</a:t>
            </a:r>
          </a:p>
          <a:p>
            <a:endParaRPr lang="en-US" dirty="0"/>
          </a:p>
          <a:p>
            <a:r>
              <a:rPr lang="uk-UA" dirty="0"/>
              <a:t>Коли ці світла змішуються і потрапляють в ваше око, вони в кінцевому підсумку створюють інші кольори, тобто можеш мати </a:t>
            </a:r>
            <a:r>
              <a:rPr lang="uk-UA" dirty="0" err="1"/>
              <a:t>брондзовий</a:t>
            </a:r>
            <a:r>
              <a:rPr lang="uk-UA" dirty="0"/>
              <a:t>, рожевий, жовтий колір шляхом мішання тих трьох кольорів разом в різних </a:t>
            </a:r>
            <a:r>
              <a:rPr lang="uk-UA" dirty="0" err="1"/>
              <a:t>інтеснивностях</a:t>
            </a:r>
            <a:endParaRPr lang="uk-UA" dirty="0"/>
          </a:p>
          <a:p>
            <a:endParaRPr lang="uk-UA" dirty="0"/>
          </a:p>
          <a:p>
            <a:r>
              <a:rPr lang="en-US" dirty="0"/>
              <a:t>On a typical monitor lets say its 1080p, you have about 2 million pixels, and if you get to 4K, you have about 16 million pixels </a:t>
            </a:r>
          </a:p>
          <a:p>
            <a:endParaRPr lang="en-US" dirty="0"/>
          </a:p>
          <a:p>
            <a:r>
              <a:rPr lang="uk-UA" dirty="0"/>
              <a:t>Типовий монітор скажемо 1080п, ти маєш 2 </a:t>
            </a:r>
            <a:r>
              <a:rPr lang="uk-UA" dirty="0" err="1"/>
              <a:t>мільонів</a:t>
            </a:r>
            <a:r>
              <a:rPr lang="uk-UA" dirty="0"/>
              <a:t> пікселів, а як що маєш 4К, то маєш 16 </a:t>
            </a:r>
            <a:r>
              <a:rPr lang="uk-UA" dirty="0" err="1"/>
              <a:t>мільонів</a:t>
            </a:r>
            <a:r>
              <a:rPr lang="uk-UA" dirty="0"/>
              <a:t> пікселів</a:t>
            </a:r>
          </a:p>
          <a:p>
            <a:endParaRPr lang="uk-UA" dirty="0"/>
          </a:p>
          <a:p>
            <a:r>
              <a:rPr lang="en-US" dirty="0"/>
              <a:t>So you </a:t>
            </a:r>
            <a:r>
              <a:rPr lang="en-US" dirty="0" err="1"/>
              <a:t>ahve</a:t>
            </a:r>
            <a:r>
              <a:rPr lang="en-US" dirty="0"/>
              <a:t> a lot of </a:t>
            </a:r>
            <a:r>
              <a:rPr lang="en-US" dirty="0" err="1"/>
              <a:t>htem</a:t>
            </a:r>
            <a:r>
              <a:rPr lang="en-US" dirty="0"/>
              <a:t> that are being emitted and </a:t>
            </a:r>
            <a:r>
              <a:rPr lang="en-US" dirty="0" err="1"/>
              <a:t>thats</a:t>
            </a:r>
            <a:r>
              <a:rPr lang="en-US" dirty="0"/>
              <a:t> what gives detail to the things that we look at on our monitor</a:t>
            </a:r>
          </a:p>
          <a:p>
            <a:endParaRPr lang="en-US" dirty="0"/>
          </a:p>
          <a:p>
            <a:r>
              <a:rPr lang="uk-UA" dirty="0"/>
              <a:t>Тобто ти маєш дуже багато їх які випромінюють і це є що дає деталь до тих речей що ми бачимо на моніторі</a:t>
            </a:r>
            <a:endParaRPr lang="en-US" dirty="0"/>
          </a:p>
        </p:txBody>
      </p:sp>
      <p:sp>
        <p:nvSpPr>
          <p:cNvPr id="4" name="Slide Number Placeholder 3"/>
          <p:cNvSpPr>
            <a:spLocks noGrp="1"/>
          </p:cNvSpPr>
          <p:nvPr>
            <p:ph type="sldNum" sz="quarter" idx="5"/>
          </p:nvPr>
        </p:nvSpPr>
        <p:spPr/>
        <p:txBody>
          <a:bodyPr/>
          <a:lstStyle/>
          <a:p>
            <a:fld id="{F3E23722-16C7-4CFD-AD5C-743DBBE2D201}" type="slidenum">
              <a:rPr lang="en-US" smtClean="0"/>
              <a:t>7</a:t>
            </a:fld>
            <a:endParaRPr lang="en-US"/>
          </a:p>
        </p:txBody>
      </p:sp>
    </p:spTree>
    <p:extLst>
      <p:ext uri="{BB962C8B-B14F-4D97-AF65-F5344CB8AC3E}">
        <p14:creationId xmlns:p14="http://schemas.microsoft.com/office/powerpoint/2010/main" val="1568278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E773448-E44B-45A7-93AB-9473C480E8F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2BE93ABB-044E-B29A-B940-7672B6E4B6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772" y="0"/>
            <a:ext cx="12600952" cy="6855595"/>
          </a:xfrm>
          <a:prstGeom prst="rect">
            <a:avLst/>
          </a:prstGeom>
        </p:spPr>
      </p:pic>
      <p:sp>
        <p:nvSpPr>
          <p:cNvPr id="9" name="Title 1">
            <a:extLst>
              <a:ext uri="{FF2B5EF4-FFF2-40B4-BE49-F238E27FC236}">
                <a16:creationId xmlns:a16="http://schemas.microsoft.com/office/drawing/2014/main" id="{E9126CAD-2073-3B7F-2EF3-C01A6B9BD02A}"/>
              </a:ext>
            </a:extLst>
          </p:cNvPr>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C67538D3-349E-502F-900A-8B8C391FF25C}"/>
              </a:ext>
            </a:extLst>
          </p:cNvPr>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Tree>
    <p:extLst>
      <p:ext uri="{BB962C8B-B14F-4D97-AF65-F5344CB8AC3E}">
        <p14:creationId xmlns:p14="http://schemas.microsoft.com/office/powerpoint/2010/main" val="3047835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1569629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2816621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3392762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73448-E44B-45A7-93AB-9473C480E8F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A picture containing background pattern&#10;&#10;Description automatically generated">
            <a:extLst>
              <a:ext uri="{FF2B5EF4-FFF2-40B4-BE49-F238E27FC236}">
                <a16:creationId xmlns:a16="http://schemas.microsoft.com/office/drawing/2014/main" id="{160322C2-1F2D-5BB6-B988-8CA38FE679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 y="188419"/>
            <a:ext cx="12192000" cy="461359"/>
          </a:xfrm>
          <a:prstGeom prst="rect">
            <a:avLst/>
          </a:prstGeom>
        </p:spPr>
      </p:pic>
    </p:spTree>
    <p:extLst>
      <p:ext uri="{BB962C8B-B14F-4D97-AF65-F5344CB8AC3E}">
        <p14:creationId xmlns:p14="http://schemas.microsoft.com/office/powerpoint/2010/main" val="290450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842DF-6B78-4FFF-B5DE-E9F6EC1662A4}"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3098361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842DF-6B78-4FFF-B5DE-E9F6EC1662A4}" type="datetimeFigureOut">
              <a:rPr lang="en-US" smtClean="0"/>
              <a:t>2/25/2023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3343381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842DF-6B78-4FFF-B5DE-E9F6EC1662A4}" type="datetimeFigureOut">
              <a:rPr lang="en-US" smtClean="0"/>
              <a:t>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3379282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842DF-6B78-4FFF-B5DE-E9F6EC1662A4}" type="datetimeFigureOut">
              <a:rPr lang="en-US" smtClean="0"/>
              <a:t>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403375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F842DF-6B78-4FFF-B5DE-E9F6EC1662A4}"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621371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F842DF-6B78-4FFF-B5DE-E9F6EC1662A4}"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110487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AF842DF-6B78-4FFF-B5DE-E9F6EC1662A4}" type="datetimeFigureOut">
              <a:rPr lang="en-US" smtClean="0"/>
              <a:t>2/25/2023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E773448-E44B-45A7-93AB-9473C480E8F7}" type="slidenum">
              <a:rPr lang="en-US" smtClean="0"/>
              <a:t>‹#›</a:t>
            </a:fld>
            <a:endParaRPr lang="en-US"/>
          </a:p>
        </p:txBody>
      </p:sp>
      <p:pic>
        <p:nvPicPr>
          <p:cNvPr id="11" name="Picture 10" descr="A picture containing background pattern&#10;&#10;Description automatically generated">
            <a:extLst>
              <a:ext uri="{FF2B5EF4-FFF2-40B4-BE49-F238E27FC236}">
                <a16:creationId xmlns:a16="http://schemas.microsoft.com/office/drawing/2014/main" id="{6A82A214-791B-9225-DF6B-AE2D334CA59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881"/>
            <a:ext cx="12207240" cy="461359"/>
          </a:xfrm>
          <a:prstGeom prst="rect">
            <a:avLst/>
          </a:prstGeom>
        </p:spPr>
      </p:pic>
      <p:pic>
        <p:nvPicPr>
          <p:cNvPr id="12" name="Picture 11" descr="A picture containing background pattern&#10;&#10;Description automatically generated">
            <a:extLst>
              <a:ext uri="{FF2B5EF4-FFF2-40B4-BE49-F238E27FC236}">
                <a16:creationId xmlns:a16="http://schemas.microsoft.com/office/drawing/2014/main" id="{F9AEA3AE-5482-F500-8A22-46C8D74BFB5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304566"/>
            <a:ext cx="12207240" cy="461359"/>
          </a:xfrm>
          <a:prstGeom prst="rect">
            <a:avLst/>
          </a:prstGeom>
        </p:spPr>
      </p:pic>
      <p:sp>
        <p:nvSpPr>
          <p:cNvPr id="13" name="Rectangle 12">
            <a:extLst>
              <a:ext uri="{FF2B5EF4-FFF2-40B4-BE49-F238E27FC236}">
                <a16:creationId xmlns:a16="http://schemas.microsoft.com/office/drawing/2014/main" id="{9B86E68E-1F04-553D-44F4-2BDF5528AB6B}"/>
              </a:ext>
            </a:extLst>
          </p:cNvPr>
          <p:cNvSpPr/>
          <p:nvPr userDrawn="1"/>
        </p:nvSpPr>
        <p:spPr>
          <a:xfrm>
            <a:off x="10004212" y="5195147"/>
            <a:ext cx="2192359" cy="1662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318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image" Target="../media/image10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2.png"/><Relationship Id="rId3" Type="http://schemas.openxmlformats.org/officeDocument/2006/relationships/image" Target="../media/image100.PNG"/><Relationship Id="rId21" Type="http://schemas.openxmlformats.org/officeDocument/2006/relationships/image" Target="../media/image55.png"/><Relationship Id="rId7" Type="http://schemas.openxmlformats.org/officeDocument/2006/relationships/image" Target="../media/image15.png"/><Relationship Id="rId12" Type="http://schemas.openxmlformats.org/officeDocument/2006/relationships/image" Target="../media/image48.png"/><Relationship Id="rId17" Type="http://schemas.openxmlformats.org/officeDocument/2006/relationships/image" Target="../media/image51.png"/><Relationship Id="rId25" Type="http://schemas.openxmlformats.org/officeDocument/2006/relationships/image" Target="../media/image58.png"/><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7.png"/><Relationship Id="rId24" Type="http://schemas.openxmlformats.org/officeDocument/2006/relationships/image" Target="../media/image57.png"/><Relationship Id="rId5" Type="http://schemas.openxmlformats.org/officeDocument/2006/relationships/image" Target="../media/image43.png"/><Relationship Id="rId15" Type="http://schemas.openxmlformats.org/officeDocument/2006/relationships/image" Target="../media/image29.png"/><Relationship Id="rId23" Type="http://schemas.openxmlformats.org/officeDocument/2006/relationships/image" Target="../media/image56.png"/><Relationship Id="rId10" Type="http://schemas.openxmlformats.org/officeDocument/2006/relationships/image" Target="../media/image46.png"/><Relationship Id="rId19" Type="http://schemas.openxmlformats.org/officeDocument/2006/relationships/image" Target="../media/image53.png"/><Relationship Id="rId4" Type="http://schemas.openxmlformats.org/officeDocument/2006/relationships/image" Target="../media/image11.png"/><Relationship Id="rId9" Type="http://schemas.openxmlformats.org/officeDocument/2006/relationships/image" Target="../media/image45.png"/><Relationship Id="rId14" Type="http://schemas.openxmlformats.org/officeDocument/2006/relationships/image" Target="../media/image28.png"/><Relationship Id="rId22" Type="http://schemas.openxmlformats.org/officeDocument/2006/relationships/image" Target="../media/image41.png"/></Relationships>
</file>

<file path=ppt/slides/_rels/slide15.xml.rels><?xml version="1.0" encoding="UTF-8" standalone="yes"?>
<Relationships xmlns="http://schemas.openxmlformats.org/package/2006/relationships"><Relationship Id="rId26" Type="http://schemas.openxmlformats.org/officeDocument/2006/relationships/image" Target="../media/image32.png"/><Relationship Id="rId39" Type="http://schemas.openxmlformats.org/officeDocument/2006/relationships/image" Target="../media/image64.png"/><Relationship Id="rId3" Type="http://schemas.openxmlformats.org/officeDocument/2006/relationships/image" Target="../media/image60.png"/><Relationship Id="rId34" Type="http://schemas.openxmlformats.org/officeDocument/2006/relationships/image" Target="../media/image40.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63.png"/><Relationship Id="rId46" Type="http://schemas.openxmlformats.org/officeDocument/2006/relationships/image" Target="../media/image71.png"/><Relationship Id="rId2" Type="http://schemas.openxmlformats.org/officeDocument/2006/relationships/image" Target="../media/image59.png"/><Relationship Id="rId29" Type="http://schemas.openxmlformats.org/officeDocument/2006/relationships/image" Target="../media/image35.png"/><Relationship Id="rId41" Type="http://schemas.openxmlformats.org/officeDocument/2006/relationships/image" Target="../media/image66.png"/><Relationship Id="rId1" Type="http://schemas.openxmlformats.org/officeDocument/2006/relationships/slideLayout" Target="../slideLayouts/slideLayout2.xml"/><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61.png"/><Relationship Id="rId49" Type="http://schemas.openxmlformats.org/officeDocument/2006/relationships/image" Target="../media/image74.png"/><Relationship Id="rId31" Type="http://schemas.openxmlformats.org/officeDocument/2006/relationships/image" Target="../media/image37.png"/><Relationship Id="rId44" Type="http://schemas.openxmlformats.org/officeDocument/2006/relationships/image" Target="../media/image6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43" Type="http://schemas.openxmlformats.org/officeDocument/2006/relationships/image" Target="../media/image68.png"/><Relationship Id="rId48" Type="http://schemas.openxmlformats.org/officeDocument/2006/relationships/image" Target="../media/image73.png"/><Relationship Id="rId51"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6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79C3-BA73-0DC1-F876-984A2BBC6FD5}"/>
              </a:ext>
            </a:extLst>
          </p:cNvPr>
          <p:cNvSpPr>
            <a:spLocks noGrp="1"/>
          </p:cNvSpPr>
          <p:nvPr>
            <p:ph type="ctrTitle"/>
          </p:nvPr>
        </p:nvSpPr>
        <p:spPr>
          <a:xfrm>
            <a:off x="1261872" y="758952"/>
            <a:ext cx="9418320" cy="4041648"/>
          </a:xfrm>
        </p:spPr>
        <p:txBody>
          <a:bodyPr/>
          <a:lstStyle/>
          <a:p>
            <a:pPr algn="ctr"/>
            <a:r>
              <a:rPr lang="uk-UA" dirty="0"/>
              <a:t>Вікна та </a:t>
            </a:r>
            <a:r>
              <a:rPr lang="en-US" dirty="0"/>
              <a:t>Windows</a:t>
            </a:r>
          </a:p>
        </p:txBody>
      </p:sp>
      <p:sp>
        <p:nvSpPr>
          <p:cNvPr id="3" name="Subtitle 2">
            <a:extLst>
              <a:ext uri="{FF2B5EF4-FFF2-40B4-BE49-F238E27FC236}">
                <a16:creationId xmlns:a16="http://schemas.microsoft.com/office/drawing/2014/main" id="{AD41BCB5-1AC5-B234-4E06-1D21BAB94AEE}"/>
              </a:ext>
            </a:extLst>
          </p:cNvPr>
          <p:cNvSpPr>
            <a:spLocks noGrp="1"/>
          </p:cNvSpPr>
          <p:nvPr>
            <p:ph type="subTitle" idx="4294967295"/>
          </p:nvPr>
        </p:nvSpPr>
        <p:spPr>
          <a:xfrm>
            <a:off x="1261872" y="4800600"/>
            <a:ext cx="9418320" cy="1691640"/>
          </a:xfrm>
        </p:spPr>
        <p:txBody>
          <a:bodyPr/>
          <a:lstStyle/>
          <a:p>
            <a:endParaRPr lang="en-US" dirty="0"/>
          </a:p>
        </p:txBody>
      </p:sp>
    </p:spTree>
    <p:extLst>
      <p:ext uri="{BB962C8B-B14F-4D97-AF65-F5344CB8AC3E}">
        <p14:creationId xmlns:p14="http://schemas.microsoft.com/office/powerpoint/2010/main" val="140703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58CC-2326-35AC-915A-1C85AF4D9CDA}"/>
              </a:ext>
            </a:extLst>
          </p:cNvPr>
          <p:cNvSpPr>
            <a:spLocks noGrp="1"/>
          </p:cNvSpPr>
          <p:nvPr>
            <p:ph type="title"/>
          </p:nvPr>
        </p:nvSpPr>
        <p:spPr/>
        <p:txBody>
          <a:bodyPr/>
          <a:lstStyle/>
          <a:p>
            <a:r>
              <a:rPr lang="uk-UA" dirty="0"/>
              <a:t>Альфа</a:t>
            </a:r>
            <a:endParaRPr lang="en-US" dirty="0"/>
          </a:p>
        </p:txBody>
      </p:sp>
      <p:sp>
        <p:nvSpPr>
          <p:cNvPr id="3" name="Content Placeholder 2">
            <a:extLst>
              <a:ext uri="{FF2B5EF4-FFF2-40B4-BE49-F238E27FC236}">
                <a16:creationId xmlns:a16="http://schemas.microsoft.com/office/drawing/2014/main" id="{B35F7B67-814B-149E-9F24-78F75AD52753}"/>
              </a:ext>
            </a:extLst>
          </p:cNvPr>
          <p:cNvSpPr>
            <a:spLocks noGrp="1"/>
          </p:cNvSpPr>
          <p:nvPr>
            <p:ph idx="1"/>
          </p:nvPr>
        </p:nvSpPr>
        <p:spPr>
          <a:xfrm>
            <a:off x="1261872" y="1828801"/>
            <a:ext cx="4596487" cy="1965366"/>
          </a:xfrm>
        </p:spPr>
        <p:txBody>
          <a:bodyPr>
            <a:normAutofit/>
          </a:bodyPr>
          <a:lstStyle/>
          <a:p>
            <a:r>
              <a:rPr lang="uk-UA" dirty="0"/>
              <a:t>Часто кольори зберігають додаткове 8-бітове значення яке називається </a:t>
            </a:r>
            <a:r>
              <a:rPr lang="uk-UA" b="1" dirty="0"/>
              <a:t>Альфа</a:t>
            </a:r>
            <a:r>
              <a:rPr lang="en-US" b="1" dirty="0"/>
              <a:t>/Alpha</a:t>
            </a:r>
            <a:r>
              <a:rPr lang="uk-UA" dirty="0"/>
              <a:t> (0 – 255)</a:t>
            </a:r>
            <a:endParaRPr lang="en-US" dirty="0"/>
          </a:p>
          <a:p>
            <a:r>
              <a:rPr lang="uk-UA" dirty="0"/>
              <a:t>Це значення представляє наскільки прозором є колір (скільки кольору за ним потрібно змішати)</a:t>
            </a:r>
            <a:endParaRPr lang="en-US" dirty="0"/>
          </a:p>
        </p:txBody>
      </p:sp>
      <p:sp>
        <p:nvSpPr>
          <p:cNvPr id="4" name="Content Placeholder 2">
            <a:extLst>
              <a:ext uri="{FF2B5EF4-FFF2-40B4-BE49-F238E27FC236}">
                <a16:creationId xmlns:a16="http://schemas.microsoft.com/office/drawing/2014/main" id="{53029F4B-9E19-E93E-C47C-E13FB5467A1A}"/>
              </a:ext>
            </a:extLst>
          </p:cNvPr>
          <p:cNvSpPr txBox="1">
            <a:spLocks/>
          </p:cNvSpPr>
          <p:nvPr/>
        </p:nvSpPr>
        <p:spPr>
          <a:xfrm>
            <a:off x="1261871" y="3794167"/>
            <a:ext cx="4426409" cy="2293812"/>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uk-UA" dirty="0"/>
              <a:t>На тепер, можна ігнорувати альфу, але наші кольори будуть 32-бітові, а не 24-бітові</a:t>
            </a:r>
          </a:p>
          <a:p>
            <a:r>
              <a:rPr lang="uk-UA" dirty="0"/>
              <a:t>Цей формат кольорів називається </a:t>
            </a:r>
            <a:r>
              <a:rPr lang="en-US" b="1" dirty="0"/>
              <a:t>BGRA </a:t>
            </a:r>
            <a:r>
              <a:rPr lang="uk-UA" dirty="0"/>
              <a:t>формат</a:t>
            </a:r>
            <a:endParaRPr lang="en-US" dirty="0"/>
          </a:p>
        </p:txBody>
      </p:sp>
      <p:sp>
        <p:nvSpPr>
          <p:cNvPr id="5" name="TextBox 4">
            <a:extLst>
              <a:ext uri="{FF2B5EF4-FFF2-40B4-BE49-F238E27FC236}">
                <a16:creationId xmlns:a16="http://schemas.microsoft.com/office/drawing/2014/main" id="{3AC9AC3D-BFB1-42A8-F1DA-5C8F68477543}"/>
              </a:ext>
            </a:extLst>
          </p:cNvPr>
          <p:cNvSpPr txBox="1"/>
          <p:nvPr/>
        </p:nvSpPr>
        <p:spPr>
          <a:xfrm>
            <a:off x="9415645" y="1950248"/>
            <a:ext cx="1041566" cy="523220"/>
          </a:xfrm>
          <a:prstGeom prst="rect">
            <a:avLst/>
          </a:prstGeom>
          <a:solidFill>
            <a:srgbClr val="00B0F0"/>
          </a:solidFill>
        </p:spPr>
        <p:txBody>
          <a:bodyPr wrap="square" rtlCol="0">
            <a:spAutoFit/>
          </a:bodyPr>
          <a:lstStyle/>
          <a:p>
            <a:r>
              <a:rPr lang="uk-UA" sz="1400" dirty="0" err="1">
                <a:solidFill>
                  <a:schemeClr val="bg1"/>
                </a:solidFill>
              </a:rPr>
              <a:t>Синьий</a:t>
            </a:r>
            <a:r>
              <a:rPr lang="en-US" sz="1400" dirty="0">
                <a:solidFill>
                  <a:schemeClr val="bg1"/>
                </a:solidFill>
              </a:rPr>
              <a:t> [0:7]</a:t>
            </a:r>
          </a:p>
        </p:txBody>
      </p:sp>
      <p:sp>
        <p:nvSpPr>
          <p:cNvPr id="6" name="TextBox 5">
            <a:extLst>
              <a:ext uri="{FF2B5EF4-FFF2-40B4-BE49-F238E27FC236}">
                <a16:creationId xmlns:a16="http://schemas.microsoft.com/office/drawing/2014/main" id="{FC8DF582-DF2A-960C-DA11-2FF7F6EBA1FF}"/>
              </a:ext>
            </a:extLst>
          </p:cNvPr>
          <p:cNvSpPr txBox="1"/>
          <p:nvPr/>
        </p:nvSpPr>
        <p:spPr>
          <a:xfrm>
            <a:off x="7188033" y="1960835"/>
            <a:ext cx="1041567" cy="523220"/>
          </a:xfrm>
          <a:prstGeom prst="rect">
            <a:avLst/>
          </a:prstGeom>
          <a:solidFill>
            <a:srgbClr val="FF0000"/>
          </a:solidFill>
        </p:spPr>
        <p:txBody>
          <a:bodyPr wrap="square" rtlCol="0">
            <a:spAutoFit/>
          </a:bodyPr>
          <a:lstStyle/>
          <a:p>
            <a:r>
              <a:rPr lang="uk-UA" sz="1400" dirty="0">
                <a:solidFill>
                  <a:schemeClr val="bg1"/>
                </a:solidFill>
              </a:rPr>
              <a:t>Червоний</a:t>
            </a:r>
            <a:r>
              <a:rPr lang="en-US" sz="1400" dirty="0">
                <a:solidFill>
                  <a:schemeClr val="bg1"/>
                </a:solidFill>
              </a:rPr>
              <a:t> [16:23]</a:t>
            </a:r>
          </a:p>
        </p:txBody>
      </p:sp>
      <p:sp>
        <p:nvSpPr>
          <p:cNvPr id="7" name="TextBox 6">
            <a:extLst>
              <a:ext uri="{FF2B5EF4-FFF2-40B4-BE49-F238E27FC236}">
                <a16:creationId xmlns:a16="http://schemas.microsoft.com/office/drawing/2014/main" id="{1BE69FDA-45C0-3138-E393-D5696B80B01E}"/>
              </a:ext>
            </a:extLst>
          </p:cNvPr>
          <p:cNvSpPr txBox="1"/>
          <p:nvPr/>
        </p:nvSpPr>
        <p:spPr>
          <a:xfrm>
            <a:off x="8301839" y="1955204"/>
            <a:ext cx="1041567" cy="523220"/>
          </a:xfrm>
          <a:prstGeom prst="rect">
            <a:avLst/>
          </a:prstGeom>
          <a:solidFill>
            <a:srgbClr val="00B050"/>
          </a:solidFill>
        </p:spPr>
        <p:txBody>
          <a:bodyPr wrap="square" rtlCol="0">
            <a:spAutoFit/>
          </a:bodyPr>
          <a:lstStyle/>
          <a:p>
            <a:r>
              <a:rPr lang="uk-UA" sz="1400" dirty="0">
                <a:solidFill>
                  <a:schemeClr val="bg1"/>
                </a:solidFill>
              </a:rPr>
              <a:t>Зелений</a:t>
            </a:r>
            <a:r>
              <a:rPr lang="en-US" sz="1400" dirty="0">
                <a:solidFill>
                  <a:schemeClr val="bg1"/>
                </a:solidFill>
              </a:rPr>
              <a:t> [8:15]</a:t>
            </a:r>
          </a:p>
        </p:txBody>
      </p:sp>
      <p:sp>
        <p:nvSpPr>
          <p:cNvPr id="8" name="Right Brace 7">
            <a:extLst>
              <a:ext uri="{FF2B5EF4-FFF2-40B4-BE49-F238E27FC236}">
                <a16:creationId xmlns:a16="http://schemas.microsoft.com/office/drawing/2014/main" id="{C01FB043-B1D1-3161-44B5-97DC14332A85}"/>
              </a:ext>
            </a:extLst>
          </p:cNvPr>
          <p:cNvSpPr/>
          <p:nvPr/>
        </p:nvSpPr>
        <p:spPr>
          <a:xfrm rot="5400000">
            <a:off x="8120245" y="472898"/>
            <a:ext cx="290945" cy="438298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7AEE400-9190-0026-697D-A099F33FCF92}"/>
              </a:ext>
            </a:extLst>
          </p:cNvPr>
          <p:cNvSpPr txBox="1"/>
          <p:nvPr/>
        </p:nvSpPr>
        <p:spPr>
          <a:xfrm>
            <a:off x="7794171" y="2809862"/>
            <a:ext cx="932213" cy="369332"/>
          </a:xfrm>
          <a:prstGeom prst="rect">
            <a:avLst/>
          </a:prstGeom>
          <a:noFill/>
        </p:spPr>
        <p:txBody>
          <a:bodyPr wrap="square" rtlCol="0">
            <a:spAutoFit/>
          </a:bodyPr>
          <a:lstStyle/>
          <a:p>
            <a:r>
              <a:rPr lang="en-US" dirty="0"/>
              <a:t>32-</a:t>
            </a:r>
            <a:r>
              <a:rPr lang="uk-UA" dirty="0"/>
              <a:t>біт</a:t>
            </a:r>
            <a:endParaRPr lang="en-US" dirty="0"/>
          </a:p>
        </p:txBody>
      </p:sp>
      <p:sp>
        <p:nvSpPr>
          <p:cNvPr id="10" name="TextBox 9">
            <a:extLst>
              <a:ext uri="{FF2B5EF4-FFF2-40B4-BE49-F238E27FC236}">
                <a16:creationId xmlns:a16="http://schemas.microsoft.com/office/drawing/2014/main" id="{534E5C30-2963-AC79-9A09-734AEF9971EC}"/>
              </a:ext>
            </a:extLst>
          </p:cNvPr>
          <p:cNvSpPr txBox="1"/>
          <p:nvPr/>
        </p:nvSpPr>
        <p:spPr>
          <a:xfrm>
            <a:off x="6074227" y="1957914"/>
            <a:ext cx="1041567" cy="523220"/>
          </a:xfrm>
          <a:prstGeom prst="rect">
            <a:avLst/>
          </a:prstGeom>
          <a:solidFill>
            <a:srgbClr val="7030A0"/>
          </a:solidFill>
        </p:spPr>
        <p:txBody>
          <a:bodyPr wrap="square" rtlCol="0">
            <a:spAutoFit/>
          </a:bodyPr>
          <a:lstStyle/>
          <a:p>
            <a:r>
              <a:rPr lang="uk-UA" sz="1400" dirty="0">
                <a:solidFill>
                  <a:schemeClr val="bg1"/>
                </a:solidFill>
              </a:rPr>
              <a:t>Альфа</a:t>
            </a:r>
            <a:r>
              <a:rPr lang="en-US" sz="1400" dirty="0">
                <a:solidFill>
                  <a:schemeClr val="bg1"/>
                </a:solidFill>
              </a:rPr>
              <a:t> [24:31]</a:t>
            </a:r>
          </a:p>
        </p:txBody>
      </p:sp>
      <p:sp>
        <p:nvSpPr>
          <p:cNvPr id="11" name="Rectangle 10">
            <a:extLst>
              <a:ext uri="{FF2B5EF4-FFF2-40B4-BE49-F238E27FC236}">
                <a16:creationId xmlns:a16="http://schemas.microsoft.com/office/drawing/2014/main" id="{F8B20CD7-620D-AA40-3CC9-CDE68407C624}"/>
              </a:ext>
            </a:extLst>
          </p:cNvPr>
          <p:cNvSpPr/>
          <p:nvPr/>
        </p:nvSpPr>
        <p:spPr>
          <a:xfrm>
            <a:off x="7986156" y="3681351"/>
            <a:ext cx="1769423" cy="1466602"/>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E72768-5657-3BC0-B1D4-0EE277D614BB}"/>
              </a:ext>
            </a:extLst>
          </p:cNvPr>
          <p:cNvSpPr/>
          <p:nvPr/>
        </p:nvSpPr>
        <p:spPr>
          <a:xfrm>
            <a:off x="7489368" y="3897086"/>
            <a:ext cx="1769423" cy="1466602"/>
          </a:xfrm>
          <a:prstGeom prst="rect">
            <a:avLst/>
          </a:prstGeom>
          <a:solidFill>
            <a:srgbClr val="00B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8CA1BAF-FB00-8921-B17A-A2EE2E644622}"/>
                  </a:ext>
                </a:extLst>
              </p:cNvPr>
              <p:cNvSpPr txBox="1"/>
              <p:nvPr/>
            </p:nvSpPr>
            <p:spPr>
              <a:xfrm>
                <a:off x="5498274" y="4510529"/>
                <a:ext cx="1769422" cy="646331"/>
              </a:xfrm>
              <a:prstGeom prst="rect">
                <a:avLst/>
              </a:prstGeom>
              <a:solidFill>
                <a:schemeClr val="tx1"/>
              </a:solidFill>
            </p:spPr>
            <p:txBody>
              <a:bodyPr wrap="square" rtlCol="0">
                <a:spAutoFit/>
              </a:bodyPr>
              <a:lstStyle/>
              <a:p>
                <a14:m>
                  <m:oMath xmlns:m="http://schemas.openxmlformats.org/officeDocument/2006/math">
                    <m:r>
                      <a:rPr lang="uk-UA" b="0" i="1" smtClean="0">
                        <a:solidFill>
                          <a:schemeClr val="bg1"/>
                        </a:solidFill>
                        <a:latin typeface="Cambria Math" panose="02040503050406030204" pitchFamily="18" charset="0"/>
                      </a:rPr>
                      <m:t>Альфа</m:t>
                    </m:r>
                    <m:r>
                      <a:rPr lang="en-US" b="0" i="1" smtClean="0">
                        <a:solidFill>
                          <a:schemeClr val="bg1"/>
                        </a:solidFill>
                        <a:latin typeface="Cambria Math" panose="02040503050406030204" pitchFamily="18" charset="0"/>
                      </a:rPr>
                      <m:t>=123</m:t>
                    </m:r>
                  </m:oMath>
                </a14:m>
                <a:r>
                  <a:rPr lang="en-US" dirty="0">
                    <a:solidFill>
                      <a:schemeClr val="bg1"/>
                    </a:solidFill>
                  </a:rPr>
                  <a:t> </a:t>
                </a:r>
                <a:r>
                  <a:rPr lang="uk-UA" dirty="0">
                    <a:solidFill>
                      <a:schemeClr val="bg1"/>
                    </a:solidFill>
                  </a:rPr>
                  <a:t>яка є</a:t>
                </a:r>
                <a:r>
                  <a:rPr lang="en-US" dirty="0">
                    <a:solidFill>
                      <a:schemeClr val="bg1"/>
                    </a:solidFill>
                  </a:rPr>
                  <a:t> </a:t>
                </a:r>
                <a14:m>
                  <m:oMath xmlns:m="http://schemas.openxmlformats.org/officeDocument/2006/math">
                    <m:r>
                      <a:rPr lang="en-US">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a14:m>
                <a:endParaRPr lang="en-US" dirty="0">
                  <a:solidFill>
                    <a:schemeClr val="bg1"/>
                  </a:solidFill>
                </a:endParaRPr>
              </a:p>
            </p:txBody>
          </p:sp>
        </mc:Choice>
        <mc:Fallback xmlns="">
          <p:sp>
            <p:nvSpPr>
              <p:cNvPr id="13" name="TextBox 12">
                <a:extLst>
                  <a:ext uri="{FF2B5EF4-FFF2-40B4-BE49-F238E27FC236}">
                    <a16:creationId xmlns:a16="http://schemas.microsoft.com/office/drawing/2014/main" id="{98CA1BAF-FB00-8921-B17A-A2EE2E644622}"/>
                  </a:ext>
                </a:extLst>
              </p:cNvPr>
              <p:cNvSpPr txBox="1">
                <a:spLocks noRot="1" noChangeAspect="1" noMove="1" noResize="1" noEditPoints="1" noAdjustHandles="1" noChangeArrowheads="1" noChangeShapeType="1" noTextEdit="1"/>
              </p:cNvSpPr>
              <p:nvPr/>
            </p:nvSpPr>
            <p:spPr>
              <a:xfrm>
                <a:off x="5498274" y="4510529"/>
                <a:ext cx="1769422" cy="646331"/>
              </a:xfrm>
              <a:prstGeom prst="rect">
                <a:avLst/>
              </a:prstGeom>
              <a:blipFill>
                <a:blip r:embed="rId2"/>
                <a:stretch>
                  <a:fillRect l="-3103"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89CE9A-F555-A2A3-82DA-918A22CA4C98}"/>
                  </a:ext>
                </a:extLst>
              </p:cNvPr>
              <p:cNvSpPr txBox="1"/>
              <p:nvPr/>
            </p:nvSpPr>
            <p:spPr>
              <a:xfrm>
                <a:off x="9452799" y="5373111"/>
                <a:ext cx="1501713" cy="646331"/>
              </a:xfrm>
              <a:prstGeom prst="rect">
                <a:avLst/>
              </a:prstGeom>
              <a:solidFill>
                <a:schemeClr val="tx1"/>
              </a:solidFill>
            </p:spPr>
            <p:txBody>
              <a:bodyPr wrap="square" rtlCol="0">
                <a:spAutoFit/>
              </a:bodyPr>
              <a:lstStyle/>
              <a:p>
                <a14:m>
                  <m:oMath xmlns:m="http://schemas.openxmlformats.org/officeDocument/2006/math">
                    <m:r>
                      <a:rPr lang="uk-UA" i="1">
                        <a:solidFill>
                          <a:schemeClr val="bg1"/>
                        </a:solidFill>
                        <a:latin typeface="Cambria Math" panose="02040503050406030204" pitchFamily="18" charset="0"/>
                      </a:rPr>
                      <m:t>Альфа</m:t>
                    </m:r>
                    <m:r>
                      <a:rPr lang="en-US" b="0" i="1" smtClean="0">
                        <a:solidFill>
                          <a:schemeClr val="bg1"/>
                        </a:solidFill>
                        <a:latin typeface="Cambria Math" panose="02040503050406030204" pitchFamily="18" charset="0"/>
                      </a:rPr>
                      <m:t>=0</m:t>
                    </m:r>
                  </m:oMath>
                </a14:m>
                <a:r>
                  <a:rPr lang="en-US" dirty="0">
                    <a:solidFill>
                      <a:schemeClr val="bg1"/>
                    </a:solidFill>
                  </a:rPr>
                  <a:t> </a:t>
                </a:r>
                <a:r>
                  <a:rPr lang="uk-UA" dirty="0">
                    <a:solidFill>
                      <a:schemeClr val="bg1"/>
                    </a:solidFill>
                  </a:rPr>
                  <a:t>яка є</a:t>
                </a:r>
                <a:r>
                  <a:rPr lang="en-US"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0%</m:t>
                    </m:r>
                  </m:oMath>
                </a14:m>
                <a:endParaRPr lang="en-US" dirty="0">
                  <a:solidFill>
                    <a:schemeClr val="bg1"/>
                  </a:solidFill>
                </a:endParaRPr>
              </a:p>
            </p:txBody>
          </p:sp>
        </mc:Choice>
        <mc:Fallback xmlns="">
          <p:sp>
            <p:nvSpPr>
              <p:cNvPr id="14" name="TextBox 13">
                <a:extLst>
                  <a:ext uri="{FF2B5EF4-FFF2-40B4-BE49-F238E27FC236}">
                    <a16:creationId xmlns:a16="http://schemas.microsoft.com/office/drawing/2014/main" id="{8A89CE9A-F555-A2A3-82DA-918A22CA4C98}"/>
                  </a:ext>
                </a:extLst>
              </p:cNvPr>
              <p:cNvSpPr txBox="1">
                <a:spLocks noRot="1" noChangeAspect="1" noMove="1" noResize="1" noEditPoints="1" noAdjustHandles="1" noChangeArrowheads="1" noChangeShapeType="1" noTextEdit="1"/>
              </p:cNvSpPr>
              <p:nvPr/>
            </p:nvSpPr>
            <p:spPr>
              <a:xfrm>
                <a:off x="9452799" y="5373111"/>
                <a:ext cx="1501713" cy="646331"/>
              </a:xfrm>
              <a:prstGeom prst="rect">
                <a:avLst/>
              </a:prstGeom>
              <a:blipFill>
                <a:blip r:embed="rId3"/>
                <a:stretch>
                  <a:fillRect l="-3659" b="-1415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C73AF92-1459-902B-F255-DC2144AB1115}"/>
              </a:ext>
            </a:extLst>
          </p:cNvPr>
          <p:cNvCxnSpPr>
            <a:cxnSpLocks/>
          </p:cNvCxnSpPr>
          <p:nvPr/>
        </p:nvCxnSpPr>
        <p:spPr>
          <a:xfrm flipH="1" flipV="1">
            <a:off x="9755579" y="5082639"/>
            <a:ext cx="564078" cy="3681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FA71691-D857-8120-0CDE-175A58D128A9}"/>
              </a:ext>
            </a:extLst>
          </p:cNvPr>
          <p:cNvCxnSpPr>
            <a:cxnSpLocks/>
          </p:cNvCxnSpPr>
          <p:nvPr/>
        </p:nvCxnSpPr>
        <p:spPr>
          <a:xfrm flipV="1">
            <a:off x="6970816" y="4702213"/>
            <a:ext cx="518552" cy="1314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23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70EC-6F74-870F-120C-90F8BC9A7E62}"/>
              </a:ext>
            </a:extLst>
          </p:cNvPr>
          <p:cNvSpPr>
            <a:spLocks noGrp="1"/>
          </p:cNvSpPr>
          <p:nvPr>
            <p:ph type="title"/>
          </p:nvPr>
        </p:nvSpPr>
        <p:spPr/>
        <p:txBody>
          <a:bodyPr/>
          <a:lstStyle/>
          <a:p>
            <a:r>
              <a:rPr lang="uk-UA" dirty="0"/>
              <a:t>Малювання в Програмі</a:t>
            </a:r>
            <a:endParaRPr lang="en-US" dirty="0"/>
          </a:p>
        </p:txBody>
      </p:sp>
      <p:sp>
        <p:nvSpPr>
          <p:cNvPr id="3" name="Content Placeholder 2">
            <a:extLst>
              <a:ext uri="{FF2B5EF4-FFF2-40B4-BE49-F238E27FC236}">
                <a16:creationId xmlns:a16="http://schemas.microsoft.com/office/drawing/2014/main" id="{A8B5328F-CE0F-C2BE-F1BC-B7983FD09829}"/>
              </a:ext>
            </a:extLst>
          </p:cNvPr>
          <p:cNvSpPr>
            <a:spLocks noGrp="1"/>
          </p:cNvSpPr>
          <p:nvPr>
            <p:ph idx="1"/>
          </p:nvPr>
        </p:nvSpPr>
        <p:spPr>
          <a:xfrm>
            <a:off x="1261871" y="1828799"/>
            <a:ext cx="8038539" cy="3886201"/>
          </a:xfrm>
        </p:spPr>
        <p:txBody>
          <a:bodyPr vert="horz" lIns="91440" tIns="45720" rIns="91440" bIns="45720" rtlCol="0" anchor="t">
            <a:normAutofit/>
          </a:bodyPr>
          <a:lstStyle/>
          <a:p>
            <a:r>
              <a:rPr lang="uk-UA" dirty="0"/>
              <a:t>Ми будемо вживати </a:t>
            </a:r>
            <a:r>
              <a:rPr lang="en-US" dirty="0"/>
              <a:t>Windows GDI </a:t>
            </a:r>
            <a:r>
              <a:rPr lang="uk-UA" dirty="0"/>
              <a:t>бібліотеку щоби міняти кольори в буферу кадри </a:t>
            </a:r>
            <a:endParaRPr lang="en-US" dirty="0"/>
          </a:p>
          <a:p>
            <a:r>
              <a:rPr lang="uk-UA" dirty="0"/>
              <a:t>Ми самі мусимо виділити</a:t>
            </a:r>
            <a:r>
              <a:rPr lang="en-US" dirty="0"/>
              <a:t> </a:t>
            </a:r>
            <a:r>
              <a:rPr lang="uk-UA" dirty="0"/>
              <a:t>і ініціювати</a:t>
            </a:r>
            <a:r>
              <a:rPr lang="en-US" dirty="0"/>
              <a:t> </a:t>
            </a:r>
            <a:r>
              <a:rPr lang="uk-UA" dirty="0"/>
              <a:t>масив пікселів (</a:t>
            </a:r>
            <a:r>
              <a:rPr lang="en-US" b="1" dirty="0"/>
              <a:t>Bitmap</a:t>
            </a:r>
            <a:r>
              <a:rPr lang="en-US" dirty="0"/>
              <a:t>)</a:t>
            </a:r>
            <a:r>
              <a:rPr lang="uk-UA" dirty="0"/>
              <a:t>, а тоді скопіювати його до вікна</a:t>
            </a:r>
            <a:r>
              <a:rPr lang="en-US" dirty="0"/>
              <a:t> </a:t>
            </a:r>
            <a:r>
              <a:rPr lang="uk-UA" dirty="0"/>
              <a:t>вживаючи </a:t>
            </a:r>
            <a:r>
              <a:rPr lang="en-US" dirty="0"/>
              <a:t>Windows GDI </a:t>
            </a:r>
            <a:r>
              <a:rPr lang="uk-UA" dirty="0"/>
              <a:t>(ми не можемо писати до внутрішнього буферу)</a:t>
            </a:r>
            <a:endParaRPr lang="en-US" dirty="0"/>
          </a:p>
          <a:p>
            <a:pPr lvl="1"/>
            <a:r>
              <a:rPr lang="uk-UA" dirty="0"/>
              <a:t>Щоби міняти колір пікселів, ми мусимо переписати колір в масиві</a:t>
            </a:r>
            <a:r>
              <a:rPr lang="en-US" dirty="0"/>
              <a:t>/</a:t>
            </a:r>
            <a:r>
              <a:rPr lang="uk-UA" dirty="0"/>
              <a:t>буфері</a:t>
            </a:r>
          </a:p>
          <a:p>
            <a:r>
              <a:rPr lang="uk-UA" dirty="0"/>
              <a:t>Наш </a:t>
            </a:r>
            <a:r>
              <a:rPr lang="en-US" dirty="0"/>
              <a:t>bitmap </a:t>
            </a:r>
            <a:r>
              <a:rPr lang="uk-UA" dirty="0"/>
              <a:t>може мати інший розмір як буфер нашого вікна. У цій ситуації,</a:t>
            </a:r>
            <a:r>
              <a:rPr lang="en-US" dirty="0"/>
              <a:t> </a:t>
            </a:r>
            <a:r>
              <a:rPr lang="uk-UA" dirty="0"/>
              <a:t>наше зображення буде розтягнуте щоб поміститися у вікні</a:t>
            </a:r>
          </a:p>
          <a:p>
            <a:pPr lvl="1"/>
            <a:endParaRPr lang="uk-UA" dirty="0"/>
          </a:p>
        </p:txBody>
      </p:sp>
      <p:pic>
        <p:nvPicPr>
          <p:cNvPr id="5" name="Picture 4">
            <a:extLst>
              <a:ext uri="{FF2B5EF4-FFF2-40B4-BE49-F238E27FC236}">
                <a16:creationId xmlns:a16="http://schemas.microsoft.com/office/drawing/2014/main" id="{575A3650-ABED-FC99-BED5-3705EC1A6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047" y="5102669"/>
            <a:ext cx="1867710" cy="1050587"/>
          </a:xfrm>
          <a:prstGeom prst="rect">
            <a:avLst/>
          </a:prstGeom>
        </p:spPr>
      </p:pic>
      <p:pic>
        <p:nvPicPr>
          <p:cNvPr id="6" name="Picture 5">
            <a:extLst>
              <a:ext uri="{FF2B5EF4-FFF2-40B4-BE49-F238E27FC236}">
                <a16:creationId xmlns:a16="http://schemas.microsoft.com/office/drawing/2014/main" id="{AE5771AE-DD01-1C44-CF50-AE9C4CE01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949" y="5102670"/>
            <a:ext cx="3132306" cy="1050587"/>
          </a:xfrm>
          <a:prstGeom prst="rect">
            <a:avLst/>
          </a:prstGeom>
        </p:spPr>
      </p:pic>
      <p:cxnSp>
        <p:nvCxnSpPr>
          <p:cNvPr id="8" name="Straight Arrow Connector 7">
            <a:extLst>
              <a:ext uri="{FF2B5EF4-FFF2-40B4-BE49-F238E27FC236}">
                <a16:creationId xmlns:a16="http://schemas.microsoft.com/office/drawing/2014/main" id="{DEA3A1F2-9338-A881-4629-4DA89F37E5A8}"/>
              </a:ext>
            </a:extLst>
          </p:cNvPr>
          <p:cNvCxnSpPr>
            <a:cxnSpLocks/>
            <a:stCxn id="5" idx="3"/>
            <a:endCxn id="6" idx="1"/>
          </p:cNvCxnSpPr>
          <p:nvPr/>
        </p:nvCxnSpPr>
        <p:spPr>
          <a:xfrm>
            <a:off x="3806757" y="5627963"/>
            <a:ext cx="176719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72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70EC-6F74-870F-120C-90F8BC9A7E62}"/>
              </a:ext>
            </a:extLst>
          </p:cNvPr>
          <p:cNvSpPr>
            <a:spLocks noGrp="1"/>
          </p:cNvSpPr>
          <p:nvPr>
            <p:ph type="title"/>
          </p:nvPr>
        </p:nvSpPr>
        <p:spPr/>
        <p:txBody>
          <a:bodyPr/>
          <a:lstStyle/>
          <a:p>
            <a:r>
              <a:rPr lang="uk-UA" dirty="0"/>
              <a:t>Положення Пікселів в Пам'яті</a:t>
            </a:r>
          </a:p>
        </p:txBody>
      </p:sp>
      <p:sp>
        <p:nvSpPr>
          <p:cNvPr id="3" name="Content Placeholder 2">
            <a:extLst>
              <a:ext uri="{FF2B5EF4-FFF2-40B4-BE49-F238E27FC236}">
                <a16:creationId xmlns:a16="http://schemas.microsoft.com/office/drawing/2014/main" id="{A8B5328F-CE0F-C2BE-F1BC-B7983FD09829}"/>
              </a:ext>
            </a:extLst>
          </p:cNvPr>
          <p:cNvSpPr>
            <a:spLocks noGrp="1"/>
          </p:cNvSpPr>
          <p:nvPr>
            <p:ph idx="1"/>
          </p:nvPr>
        </p:nvSpPr>
        <p:spPr>
          <a:xfrm>
            <a:off x="1261871" y="1828799"/>
            <a:ext cx="5157227" cy="4481513"/>
          </a:xfrm>
        </p:spPr>
        <p:txBody>
          <a:bodyPr vert="horz" lIns="91440" tIns="45720" rIns="91440" bIns="45720" rtlCol="0" anchor="t">
            <a:normAutofit/>
          </a:bodyPr>
          <a:lstStyle/>
          <a:p>
            <a:r>
              <a:rPr lang="uk-UA" dirty="0"/>
              <a:t>Зазвичай, ми можемо вжити двовимірний масив для нашого буферу кадру</a:t>
            </a:r>
          </a:p>
          <a:p>
            <a:pPr lvl="1"/>
            <a:r>
              <a:rPr lang="uk-UA" spc="10" dirty="0">
                <a:solidFill>
                  <a:srgbClr val="000000"/>
                </a:solidFill>
              </a:rPr>
              <a:t>Але, якщо ми хочемо змінити положення пікселів в пам'яті, то двовимірний масив не дозволяє нам це зробити</a:t>
            </a:r>
          </a:p>
          <a:p>
            <a:r>
              <a:rPr lang="uk-UA" dirty="0"/>
              <a:t>Ми будемо вживати одновимірний масив для наший </a:t>
            </a:r>
            <a:r>
              <a:rPr lang="uk-UA" dirty="0" err="1"/>
              <a:t>бітмап</a:t>
            </a:r>
            <a:endParaRPr lang="uk-UA"/>
          </a:p>
          <a:p>
            <a:pPr lvl="1"/>
            <a:r>
              <a:rPr lang="uk-UA" spc="10" dirty="0">
                <a:solidFill>
                  <a:srgbClr val="000000"/>
                </a:solidFill>
              </a:rPr>
              <a:t>Розмір буферу є досить щоби зберігати всіх наших пікселів</a:t>
            </a:r>
          </a:p>
          <a:p>
            <a:pPr lvl="1"/>
            <a:r>
              <a:rPr lang="uk-UA" spc="10" dirty="0">
                <a:solidFill>
                  <a:srgbClr val="000000"/>
                </a:solidFill>
              </a:rPr>
              <a:t>Легко рас виділити пам'ять для буферу</a:t>
            </a:r>
          </a:p>
          <a:p>
            <a:pPr lvl="1"/>
            <a:r>
              <a:rPr lang="uk-UA" spc="10" dirty="0">
                <a:solidFill>
                  <a:srgbClr val="000000"/>
                </a:solidFill>
              </a:rPr>
              <a:t>Маємо повну контролю над як наші пікселі є положенні</a:t>
            </a:r>
          </a:p>
          <a:p>
            <a:pPr lvl="1"/>
            <a:r>
              <a:rPr lang="uk-UA" spc="10" dirty="0">
                <a:solidFill>
                  <a:srgbClr val="000000"/>
                </a:solidFill>
              </a:rPr>
              <a:t>Можемо міняти положення пікселів щоби було те що GDI очікує</a:t>
            </a:r>
          </a:p>
          <a:p>
            <a:pPr lvl="1"/>
            <a:endParaRPr lang="uk-UA" dirty="0"/>
          </a:p>
        </p:txBody>
      </p:sp>
      <p:sp>
        <p:nvSpPr>
          <p:cNvPr id="7" name="Content Placeholder 2">
            <a:extLst>
              <a:ext uri="{FF2B5EF4-FFF2-40B4-BE49-F238E27FC236}">
                <a16:creationId xmlns:a16="http://schemas.microsoft.com/office/drawing/2014/main" id="{83852667-87CE-BE23-FB00-2AA0C35B9ABA}"/>
              </a:ext>
            </a:extLst>
          </p:cNvPr>
          <p:cNvSpPr txBox="1">
            <a:spLocks/>
          </p:cNvSpPr>
          <p:nvPr/>
        </p:nvSpPr>
        <p:spPr>
          <a:xfrm>
            <a:off x="7456693" y="2832495"/>
            <a:ext cx="2883134" cy="2237185"/>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uk-UA" dirty="0"/>
              <a:t>PUT</a:t>
            </a:r>
            <a:r>
              <a:rPr lang="uk-UA" dirty="0">
                <a:solidFill>
                  <a:srgbClr val="000000"/>
                </a:solidFill>
              </a:rPr>
              <a:t> IN PICTURES OF CODE HERE FOR 1D </a:t>
            </a:r>
            <a:r>
              <a:rPr lang="uk-UA" dirty="0" err="1">
                <a:solidFill>
                  <a:srgbClr val="000000"/>
                </a:solidFill>
              </a:rPr>
              <a:t>and</a:t>
            </a:r>
            <a:r>
              <a:rPr lang="uk-UA" dirty="0">
                <a:solidFill>
                  <a:srgbClr val="000000"/>
                </a:solidFill>
              </a:rPr>
              <a:t> 2D</a:t>
            </a:r>
            <a:endParaRPr lang="en-US" dirty="0"/>
          </a:p>
        </p:txBody>
      </p:sp>
    </p:spTree>
    <p:extLst>
      <p:ext uri="{BB962C8B-B14F-4D97-AF65-F5344CB8AC3E}">
        <p14:creationId xmlns:p14="http://schemas.microsoft.com/office/powerpoint/2010/main" val="3680164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5E32-6B16-A25B-2324-882AB1ED7A54}"/>
              </a:ext>
            </a:extLst>
          </p:cNvPr>
          <p:cNvSpPr>
            <a:spLocks noGrp="1"/>
          </p:cNvSpPr>
          <p:nvPr>
            <p:ph type="title"/>
          </p:nvPr>
        </p:nvSpPr>
        <p:spPr/>
        <p:txBody>
          <a:bodyPr/>
          <a:lstStyle/>
          <a:p>
            <a:r>
              <a:rPr lang="uk-UA" dirty="0"/>
              <a:t>Розташування Пам’ять </a:t>
            </a:r>
            <a:r>
              <a:rPr lang="uk-UA" dirty="0" err="1"/>
              <a:t>Бітмапа</a:t>
            </a:r>
            <a:endParaRPr lang="en-US" dirty="0"/>
          </a:p>
        </p:txBody>
      </p:sp>
      <p:sp>
        <p:nvSpPr>
          <p:cNvPr id="3" name="Content Placeholder 2">
            <a:extLst>
              <a:ext uri="{FF2B5EF4-FFF2-40B4-BE49-F238E27FC236}">
                <a16:creationId xmlns:a16="http://schemas.microsoft.com/office/drawing/2014/main" id="{B6D31878-24A9-A9C5-B85D-8362F7C8A825}"/>
              </a:ext>
            </a:extLst>
          </p:cNvPr>
          <p:cNvSpPr>
            <a:spLocks noGrp="1"/>
          </p:cNvSpPr>
          <p:nvPr>
            <p:ph idx="1"/>
          </p:nvPr>
        </p:nvSpPr>
        <p:spPr>
          <a:xfrm>
            <a:off x="1261872" y="1828800"/>
            <a:ext cx="3773344" cy="1666374"/>
          </a:xfrm>
        </p:spPr>
        <p:txBody>
          <a:bodyPr/>
          <a:lstStyle/>
          <a:p>
            <a:r>
              <a:rPr lang="uk-UA" dirty="0"/>
              <a:t>Коли творимо масив для пікселів, в пам'яті він розташований безперервно за рядками</a:t>
            </a:r>
            <a:endParaRPr lang="en-US" dirty="0"/>
          </a:p>
          <a:p>
            <a:pPr lvl="1"/>
            <a:r>
              <a:rPr lang="uk-UA" dirty="0"/>
              <a:t>Так очікує </a:t>
            </a:r>
            <a:r>
              <a:rPr lang="en-US" dirty="0"/>
              <a:t>Windows GDI</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69EBE8-9049-36B2-5553-FD67AFC22309}"/>
                  </a:ext>
                </a:extLst>
              </p:cNvPr>
              <p:cNvSpPr txBox="1"/>
              <p:nvPr/>
            </p:nvSpPr>
            <p:spPr>
              <a:xfrm>
                <a:off x="6942214" y="208747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4" name="TextBox 3">
                <a:extLst>
                  <a:ext uri="{FF2B5EF4-FFF2-40B4-BE49-F238E27FC236}">
                    <a16:creationId xmlns:a16="http://schemas.microsoft.com/office/drawing/2014/main" id="{1A69EBE8-9049-36B2-5553-FD67AFC22309}"/>
                  </a:ext>
                </a:extLst>
              </p:cNvPr>
              <p:cNvSpPr txBox="1">
                <a:spLocks noRot="1" noChangeAspect="1" noMove="1" noResize="1" noEditPoints="1" noAdjustHandles="1" noChangeArrowheads="1" noChangeShapeType="1" noTextEdit="1"/>
              </p:cNvSpPr>
              <p:nvPr/>
            </p:nvSpPr>
            <p:spPr>
              <a:xfrm>
                <a:off x="6942214" y="2087474"/>
                <a:ext cx="583533" cy="381515"/>
              </a:xfrm>
              <a:prstGeom prst="rect">
                <a:avLst/>
              </a:prstGeom>
              <a:blipFill>
                <a:blip r:embed="rId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5D025-FF0B-8D64-A0DC-25CD3A477B10}"/>
                  </a:ext>
                </a:extLst>
              </p:cNvPr>
              <p:cNvSpPr txBox="1"/>
              <p:nvPr/>
            </p:nvSpPr>
            <p:spPr>
              <a:xfrm>
                <a:off x="7525747" y="208747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5" name="TextBox 4">
                <a:extLst>
                  <a:ext uri="{FF2B5EF4-FFF2-40B4-BE49-F238E27FC236}">
                    <a16:creationId xmlns:a16="http://schemas.microsoft.com/office/drawing/2014/main" id="{9975D025-FF0B-8D64-A0DC-25CD3A477B10}"/>
                  </a:ext>
                </a:extLst>
              </p:cNvPr>
              <p:cNvSpPr txBox="1">
                <a:spLocks noRot="1" noChangeAspect="1" noMove="1" noResize="1" noEditPoints="1" noAdjustHandles="1" noChangeArrowheads="1" noChangeShapeType="1" noTextEdit="1"/>
              </p:cNvSpPr>
              <p:nvPr/>
            </p:nvSpPr>
            <p:spPr>
              <a:xfrm>
                <a:off x="7525747" y="2087474"/>
                <a:ext cx="583533" cy="381515"/>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B8A8C2-31EF-9B74-BD00-11A1DDEC965E}"/>
                  </a:ext>
                </a:extLst>
              </p:cNvPr>
              <p:cNvSpPr txBox="1"/>
              <p:nvPr/>
            </p:nvSpPr>
            <p:spPr>
              <a:xfrm>
                <a:off x="8109280" y="208747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D4B8A8C2-31EF-9B74-BD00-11A1DDEC965E}"/>
                  </a:ext>
                </a:extLst>
              </p:cNvPr>
              <p:cNvSpPr txBox="1">
                <a:spLocks noRot="1" noChangeAspect="1" noMove="1" noResize="1" noEditPoints="1" noAdjustHandles="1" noChangeArrowheads="1" noChangeShapeType="1" noTextEdit="1"/>
              </p:cNvSpPr>
              <p:nvPr/>
            </p:nvSpPr>
            <p:spPr>
              <a:xfrm>
                <a:off x="8109280" y="2087471"/>
                <a:ext cx="583533" cy="381515"/>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E5635B-BB80-FB75-2645-5DC1ECF704B7}"/>
                  </a:ext>
                </a:extLst>
              </p:cNvPr>
              <p:cNvSpPr txBox="1"/>
              <p:nvPr/>
            </p:nvSpPr>
            <p:spPr>
              <a:xfrm>
                <a:off x="8692813" y="208747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84E5635B-BB80-FB75-2645-5DC1ECF704B7}"/>
                  </a:ext>
                </a:extLst>
              </p:cNvPr>
              <p:cNvSpPr txBox="1">
                <a:spLocks noRot="1" noChangeAspect="1" noMove="1" noResize="1" noEditPoints="1" noAdjustHandles="1" noChangeArrowheads="1" noChangeShapeType="1" noTextEdit="1"/>
              </p:cNvSpPr>
              <p:nvPr/>
            </p:nvSpPr>
            <p:spPr>
              <a:xfrm>
                <a:off x="8692813" y="2087470"/>
                <a:ext cx="583533" cy="381515"/>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CB1B60-F5FF-FE2F-D27C-64AFEC270C8F}"/>
                  </a:ext>
                </a:extLst>
              </p:cNvPr>
              <p:cNvSpPr txBox="1"/>
              <p:nvPr/>
            </p:nvSpPr>
            <p:spPr>
              <a:xfrm>
                <a:off x="6942214" y="246898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0,1</m:t>
                          </m:r>
                        </m:sub>
                      </m:sSub>
                    </m:oMath>
                  </m:oMathPara>
                </a14:m>
                <a:endParaRPr lang="en-US" dirty="0"/>
              </a:p>
            </p:txBody>
          </p:sp>
        </mc:Choice>
        <mc:Fallback xmlns="">
          <p:sp>
            <p:nvSpPr>
              <p:cNvPr id="9" name="TextBox 8">
                <a:extLst>
                  <a:ext uri="{FF2B5EF4-FFF2-40B4-BE49-F238E27FC236}">
                    <a16:creationId xmlns:a16="http://schemas.microsoft.com/office/drawing/2014/main" id="{A1CB1B60-F5FF-FE2F-D27C-64AFEC270C8F}"/>
                  </a:ext>
                </a:extLst>
              </p:cNvPr>
              <p:cNvSpPr txBox="1">
                <a:spLocks noRot="1" noChangeAspect="1" noMove="1" noResize="1" noEditPoints="1" noAdjustHandles="1" noChangeArrowheads="1" noChangeShapeType="1" noTextEdit="1"/>
              </p:cNvSpPr>
              <p:nvPr/>
            </p:nvSpPr>
            <p:spPr>
              <a:xfrm>
                <a:off x="6942214" y="2468986"/>
                <a:ext cx="583533" cy="381515"/>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400A49-5210-295B-11C8-64A76D21661B}"/>
                  </a:ext>
                </a:extLst>
              </p:cNvPr>
              <p:cNvSpPr txBox="1"/>
              <p:nvPr/>
            </p:nvSpPr>
            <p:spPr>
              <a:xfrm>
                <a:off x="7525747" y="246898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dirty="0"/>
              </a:p>
            </p:txBody>
          </p:sp>
        </mc:Choice>
        <mc:Fallback xmlns="">
          <p:sp>
            <p:nvSpPr>
              <p:cNvPr id="10" name="TextBox 9">
                <a:extLst>
                  <a:ext uri="{FF2B5EF4-FFF2-40B4-BE49-F238E27FC236}">
                    <a16:creationId xmlns:a16="http://schemas.microsoft.com/office/drawing/2014/main" id="{7F400A49-5210-295B-11C8-64A76D21661B}"/>
                  </a:ext>
                </a:extLst>
              </p:cNvPr>
              <p:cNvSpPr txBox="1">
                <a:spLocks noRot="1" noChangeAspect="1" noMove="1" noResize="1" noEditPoints="1" noAdjustHandles="1" noChangeArrowheads="1" noChangeShapeType="1" noTextEdit="1"/>
              </p:cNvSpPr>
              <p:nvPr/>
            </p:nvSpPr>
            <p:spPr>
              <a:xfrm>
                <a:off x="7525747" y="2468986"/>
                <a:ext cx="583533" cy="381515"/>
              </a:xfrm>
              <a:prstGeom prst="rect">
                <a:avLst/>
              </a:prstGeom>
              <a:blipFill>
                <a:blip r:embed="rId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F26234-EED4-C605-86B9-1F8D1E2324EE}"/>
                  </a:ext>
                </a:extLst>
              </p:cNvPr>
              <p:cNvSpPr txBox="1"/>
              <p:nvPr/>
            </p:nvSpPr>
            <p:spPr>
              <a:xfrm>
                <a:off x="8109280" y="246898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05F26234-EED4-C605-86B9-1F8D1E2324EE}"/>
                  </a:ext>
                </a:extLst>
              </p:cNvPr>
              <p:cNvSpPr txBox="1">
                <a:spLocks noRot="1" noChangeAspect="1" noMove="1" noResize="1" noEditPoints="1" noAdjustHandles="1" noChangeArrowheads="1" noChangeShapeType="1" noTextEdit="1"/>
              </p:cNvSpPr>
              <p:nvPr/>
            </p:nvSpPr>
            <p:spPr>
              <a:xfrm>
                <a:off x="8109280" y="2468983"/>
                <a:ext cx="583533" cy="381515"/>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95AA36-C88E-8851-367D-C4D82DC385B4}"/>
                  </a:ext>
                </a:extLst>
              </p:cNvPr>
              <p:cNvSpPr txBox="1"/>
              <p:nvPr/>
            </p:nvSpPr>
            <p:spPr>
              <a:xfrm>
                <a:off x="8692813" y="2468982"/>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3795AA36-C88E-8851-367D-C4D82DC385B4}"/>
                  </a:ext>
                </a:extLst>
              </p:cNvPr>
              <p:cNvSpPr txBox="1">
                <a:spLocks noRot="1" noChangeAspect="1" noMove="1" noResize="1" noEditPoints="1" noAdjustHandles="1" noChangeArrowheads="1" noChangeShapeType="1" noTextEdit="1"/>
              </p:cNvSpPr>
              <p:nvPr/>
            </p:nvSpPr>
            <p:spPr>
              <a:xfrm>
                <a:off x="8692813" y="2468982"/>
                <a:ext cx="583533" cy="381515"/>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79C5156-347A-D936-6FA7-4DD352CFF6EC}"/>
                  </a:ext>
                </a:extLst>
              </p:cNvPr>
              <p:cNvSpPr txBox="1"/>
              <p:nvPr/>
            </p:nvSpPr>
            <p:spPr>
              <a:xfrm>
                <a:off x="6942214" y="285049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679C5156-347A-D936-6FA7-4DD352CFF6EC}"/>
                  </a:ext>
                </a:extLst>
              </p:cNvPr>
              <p:cNvSpPr txBox="1">
                <a:spLocks noRot="1" noChangeAspect="1" noMove="1" noResize="1" noEditPoints="1" noAdjustHandles="1" noChangeArrowheads="1" noChangeShapeType="1" noTextEdit="1"/>
              </p:cNvSpPr>
              <p:nvPr/>
            </p:nvSpPr>
            <p:spPr>
              <a:xfrm>
                <a:off x="6942214" y="2850494"/>
                <a:ext cx="583533" cy="381515"/>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8CBD7F-6E03-4B33-5340-90AE12467C88}"/>
                  </a:ext>
                </a:extLst>
              </p:cNvPr>
              <p:cNvSpPr txBox="1"/>
              <p:nvPr/>
            </p:nvSpPr>
            <p:spPr>
              <a:xfrm>
                <a:off x="7525747" y="285049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788CBD7F-6E03-4B33-5340-90AE12467C88}"/>
                  </a:ext>
                </a:extLst>
              </p:cNvPr>
              <p:cNvSpPr txBox="1">
                <a:spLocks noRot="1" noChangeAspect="1" noMove="1" noResize="1" noEditPoints="1" noAdjustHandles="1" noChangeArrowheads="1" noChangeShapeType="1" noTextEdit="1"/>
              </p:cNvSpPr>
              <p:nvPr/>
            </p:nvSpPr>
            <p:spPr>
              <a:xfrm>
                <a:off x="7525747" y="2850494"/>
                <a:ext cx="583533" cy="381515"/>
              </a:xfrm>
              <a:prstGeom prst="rect">
                <a:avLst/>
              </a:prstGeom>
              <a:blipFill>
                <a:blip r:embed="rId1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AFC0384-CC4B-6326-8F4C-86430A71FAE1}"/>
                  </a:ext>
                </a:extLst>
              </p:cNvPr>
              <p:cNvSpPr txBox="1"/>
              <p:nvPr/>
            </p:nvSpPr>
            <p:spPr>
              <a:xfrm>
                <a:off x="8109280" y="285049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1AFC0384-CC4B-6326-8F4C-86430A71FAE1}"/>
                  </a:ext>
                </a:extLst>
              </p:cNvPr>
              <p:cNvSpPr txBox="1">
                <a:spLocks noRot="1" noChangeAspect="1" noMove="1" noResize="1" noEditPoints="1" noAdjustHandles="1" noChangeArrowheads="1" noChangeShapeType="1" noTextEdit="1"/>
              </p:cNvSpPr>
              <p:nvPr/>
            </p:nvSpPr>
            <p:spPr>
              <a:xfrm>
                <a:off x="8109280" y="2850493"/>
                <a:ext cx="583533" cy="381515"/>
              </a:xfrm>
              <a:prstGeom prst="rect">
                <a:avLst/>
              </a:prstGeom>
              <a:blipFill>
                <a:blip r:embed="rId1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52BAA1-09BC-B3F6-35BD-1F75AEEACA00}"/>
                  </a:ext>
                </a:extLst>
              </p:cNvPr>
              <p:cNvSpPr txBox="1"/>
              <p:nvPr/>
            </p:nvSpPr>
            <p:spPr>
              <a:xfrm>
                <a:off x="8692813" y="2850492"/>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6952BAA1-09BC-B3F6-35BD-1F75AEEACA00}"/>
                  </a:ext>
                </a:extLst>
              </p:cNvPr>
              <p:cNvSpPr txBox="1">
                <a:spLocks noRot="1" noChangeAspect="1" noMove="1" noResize="1" noEditPoints="1" noAdjustHandles="1" noChangeArrowheads="1" noChangeShapeType="1" noTextEdit="1"/>
              </p:cNvSpPr>
              <p:nvPr/>
            </p:nvSpPr>
            <p:spPr>
              <a:xfrm>
                <a:off x="8692813" y="2850492"/>
                <a:ext cx="583533" cy="381515"/>
              </a:xfrm>
              <a:prstGeom prst="rect">
                <a:avLst/>
              </a:prstGeom>
              <a:blipFill>
                <a:blip r:embed="rId1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34139B-D45B-9A95-47F3-AB3171AD5D9C}"/>
                  </a:ext>
                </a:extLst>
              </p:cNvPr>
              <p:cNvSpPr txBox="1"/>
              <p:nvPr/>
            </p:nvSpPr>
            <p:spPr>
              <a:xfrm>
                <a:off x="6942214" y="323198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𝑚</m:t>
                          </m:r>
                        </m:sub>
                      </m:sSub>
                    </m:oMath>
                  </m:oMathPara>
                </a14:m>
                <a:endParaRPr lang="en-US" dirty="0"/>
              </a:p>
            </p:txBody>
          </p:sp>
        </mc:Choice>
        <mc:Fallback xmlns="">
          <p:sp>
            <p:nvSpPr>
              <p:cNvPr id="24" name="TextBox 23">
                <a:extLst>
                  <a:ext uri="{FF2B5EF4-FFF2-40B4-BE49-F238E27FC236}">
                    <a16:creationId xmlns:a16="http://schemas.microsoft.com/office/drawing/2014/main" id="{9E34139B-D45B-9A95-47F3-AB3171AD5D9C}"/>
                  </a:ext>
                </a:extLst>
              </p:cNvPr>
              <p:cNvSpPr txBox="1">
                <a:spLocks noRot="1" noChangeAspect="1" noMove="1" noResize="1" noEditPoints="1" noAdjustHandles="1" noChangeArrowheads="1" noChangeShapeType="1" noTextEdit="1"/>
              </p:cNvSpPr>
              <p:nvPr/>
            </p:nvSpPr>
            <p:spPr>
              <a:xfrm>
                <a:off x="6942214" y="3231984"/>
                <a:ext cx="583533" cy="381515"/>
              </a:xfrm>
              <a:prstGeom prst="rect">
                <a:avLst/>
              </a:prstGeom>
              <a:blipFill>
                <a:blip r:embed="rId1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0DDD955-7611-9E89-B24F-F2CC12BE7365}"/>
                  </a:ext>
                </a:extLst>
              </p:cNvPr>
              <p:cNvSpPr txBox="1"/>
              <p:nvPr/>
            </p:nvSpPr>
            <p:spPr>
              <a:xfrm>
                <a:off x="7525747" y="323198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r>
                            <a:rPr lang="en-US" b="0" i="1" smtClean="0">
                              <a:latin typeface="Cambria Math" panose="02040503050406030204" pitchFamily="18" charset="0"/>
                            </a:rPr>
                            <m:t>𝑚</m:t>
                          </m:r>
                        </m:sub>
                      </m:sSub>
                    </m:oMath>
                  </m:oMathPara>
                </a14:m>
                <a:endParaRPr lang="en-US" dirty="0"/>
              </a:p>
            </p:txBody>
          </p:sp>
        </mc:Choice>
        <mc:Fallback xmlns="">
          <p:sp>
            <p:nvSpPr>
              <p:cNvPr id="25" name="TextBox 24">
                <a:extLst>
                  <a:ext uri="{FF2B5EF4-FFF2-40B4-BE49-F238E27FC236}">
                    <a16:creationId xmlns:a16="http://schemas.microsoft.com/office/drawing/2014/main" id="{80DDD955-7611-9E89-B24F-F2CC12BE7365}"/>
                  </a:ext>
                </a:extLst>
              </p:cNvPr>
              <p:cNvSpPr txBox="1">
                <a:spLocks noRot="1" noChangeAspect="1" noMove="1" noResize="1" noEditPoints="1" noAdjustHandles="1" noChangeArrowheads="1" noChangeShapeType="1" noTextEdit="1"/>
              </p:cNvSpPr>
              <p:nvPr/>
            </p:nvSpPr>
            <p:spPr>
              <a:xfrm>
                <a:off x="7525747" y="3231984"/>
                <a:ext cx="583533" cy="381515"/>
              </a:xfrm>
              <a:prstGeom prst="rect">
                <a:avLst/>
              </a:prstGeom>
              <a:blipFill>
                <a:blip r:embed="rId1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6D841-F19A-D891-5278-803DC9EB5F04}"/>
                  </a:ext>
                </a:extLst>
              </p:cNvPr>
              <p:cNvSpPr txBox="1"/>
              <p:nvPr/>
            </p:nvSpPr>
            <p:spPr>
              <a:xfrm>
                <a:off x="8109280" y="323198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CA36D841-F19A-D891-5278-803DC9EB5F04}"/>
                  </a:ext>
                </a:extLst>
              </p:cNvPr>
              <p:cNvSpPr txBox="1">
                <a:spLocks noRot="1" noChangeAspect="1" noMove="1" noResize="1" noEditPoints="1" noAdjustHandles="1" noChangeArrowheads="1" noChangeShapeType="1" noTextEdit="1"/>
              </p:cNvSpPr>
              <p:nvPr/>
            </p:nvSpPr>
            <p:spPr>
              <a:xfrm>
                <a:off x="8109280" y="3231983"/>
                <a:ext cx="583533" cy="381515"/>
              </a:xfrm>
              <a:prstGeom prst="rect">
                <a:avLst/>
              </a:prstGeom>
              <a:blipFill>
                <a:blip r:embed="rId1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9D1F76-FEBF-5B47-2C79-315DB611DD2A}"/>
                  </a:ext>
                </a:extLst>
              </p:cNvPr>
              <p:cNvSpPr txBox="1"/>
              <p:nvPr/>
            </p:nvSpPr>
            <p:spPr>
              <a:xfrm>
                <a:off x="8692813" y="3231982"/>
                <a:ext cx="583533" cy="381501"/>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m:oMathPara>
                </a14:m>
                <a:endParaRPr lang="en-US" dirty="0"/>
              </a:p>
            </p:txBody>
          </p:sp>
        </mc:Choice>
        <mc:Fallback xmlns="">
          <p:sp>
            <p:nvSpPr>
              <p:cNvPr id="28" name="TextBox 27">
                <a:extLst>
                  <a:ext uri="{FF2B5EF4-FFF2-40B4-BE49-F238E27FC236}">
                    <a16:creationId xmlns:a16="http://schemas.microsoft.com/office/drawing/2014/main" id="{269D1F76-FEBF-5B47-2C79-315DB611DD2A}"/>
                  </a:ext>
                </a:extLst>
              </p:cNvPr>
              <p:cNvSpPr txBox="1">
                <a:spLocks noRot="1" noChangeAspect="1" noMove="1" noResize="1" noEditPoints="1" noAdjustHandles="1" noChangeArrowheads="1" noChangeShapeType="1" noTextEdit="1"/>
              </p:cNvSpPr>
              <p:nvPr/>
            </p:nvSpPr>
            <p:spPr>
              <a:xfrm>
                <a:off x="8692813" y="3231982"/>
                <a:ext cx="583533" cy="381501"/>
              </a:xfrm>
              <a:prstGeom prst="rect">
                <a:avLst/>
              </a:prstGeom>
              <a:blipFill>
                <a:blip r:embed="rId17"/>
                <a:stretch>
                  <a:fillRect/>
                </a:stretch>
              </a:blipFill>
              <a:ln w="19050">
                <a:solidFill>
                  <a:schemeClr val="tx1"/>
                </a:solidFill>
              </a:ln>
            </p:spPr>
            <p:txBody>
              <a:bodyPr/>
              <a:lstStyle/>
              <a:p>
                <a:r>
                  <a:rPr lang="en-US">
                    <a:noFill/>
                  </a:rPr>
                  <a:t> </a:t>
                </a:r>
              </a:p>
            </p:txBody>
          </p:sp>
        </mc:Fallback>
      </mc:AlternateContent>
      <p:sp>
        <p:nvSpPr>
          <p:cNvPr id="31" name="Left Brace 30">
            <a:extLst>
              <a:ext uri="{FF2B5EF4-FFF2-40B4-BE49-F238E27FC236}">
                <a16:creationId xmlns:a16="http://schemas.microsoft.com/office/drawing/2014/main" id="{9054BFBF-0986-AD86-0EE0-86775EAABF08}"/>
              </a:ext>
            </a:extLst>
          </p:cNvPr>
          <p:cNvSpPr/>
          <p:nvPr/>
        </p:nvSpPr>
        <p:spPr>
          <a:xfrm>
            <a:off x="6392622" y="2087494"/>
            <a:ext cx="411239" cy="152598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1C29A553-B3B8-CF89-4300-5D40FB999F0C}"/>
              </a:ext>
            </a:extLst>
          </p:cNvPr>
          <p:cNvSpPr/>
          <p:nvPr/>
        </p:nvSpPr>
        <p:spPr>
          <a:xfrm rot="16200000">
            <a:off x="7903661" y="2827898"/>
            <a:ext cx="411239" cy="233413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C8284EE-FB05-C16E-333B-860491948952}"/>
                  </a:ext>
                </a:extLst>
              </p:cNvPr>
              <p:cNvSpPr txBox="1"/>
              <p:nvPr/>
            </p:nvSpPr>
            <p:spPr>
              <a:xfrm>
                <a:off x="7660439" y="4237929"/>
                <a:ext cx="8976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ширина</m:t>
                      </m:r>
                    </m:oMath>
                  </m:oMathPara>
                </a14:m>
                <a:endParaRPr lang="en-US" dirty="0"/>
              </a:p>
            </p:txBody>
          </p:sp>
        </mc:Choice>
        <mc:Fallback xmlns="">
          <p:sp>
            <p:nvSpPr>
              <p:cNvPr id="33" name="TextBox 32">
                <a:extLst>
                  <a:ext uri="{FF2B5EF4-FFF2-40B4-BE49-F238E27FC236}">
                    <a16:creationId xmlns:a16="http://schemas.microsoft.com/office/drawing/2014/main" id="{8C8284EE-FB05-C16E-333B-860491948952}"/>
                  </a:ext>
                </a:extLst>
              </p:cNvPr>
              <p:cNvSpPr txBox="1">
                <a:spLocks noRot="1" noChangeAspect="1" noMove="1" noResize="1" noEditPoints="1" noAdjustHandles="1" noChangeArrowheads="1" noChangeShapeType="1" noTextEdit="1"/>
              </p:cNvSpPr>
              <p:nvPr/>
            </p:nvSpPr>
            <p:spPr>
              <a:xfrm>
                <a:off x="7660439" y="4237929"/>
                <a:ext cx="897682" cy="276999"/>
              </a:xfrm>
              <a:prstGeom prst="rect">
                <a:avLst/>
              </a:prstGeom>
              <a:blipFill>
                <a:blip r:embed="rId18"/>
                <a:stretch>
                  <a:fillRect l="-5442" r="-6122" b="-2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0237793-E2EA-2BE1-4551-8878CA90C44B}"/>
                  </a:ext>
                </a:extLst>
              </p:cNvPr>
              <p:cNvSpPr txBox="1"/>
              <p:nvPr/>
            </p:nvSpPr>
            <p:spPr>
              <a:xfrm>
                <a:off x="5549194" y="2711988"/>
                <a:ext cx="7742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висота</m:t>
                      </m:r>
                    </m:oMath>
                  </m:oMathPara>
                </a14:m>
                <a:endParaRPr lang="en-US" dirty="0"/>
              </a:p>
            </p:txBody>
          </p:sp>
        </mc:Choice>
        <mc:Fallback xmlns="">
          <p:sp>
            <p:nvSpPr>
              <p:cNvPr id="34" name="TextBox 33">
                <a:extLst>
                  <a:ext uri="{FF2B5EF4-FFF2-40B4-BE49-F238E27FC236}">
                    <a16:creationId xmlns:a16="http://schemas.microsoft.com/office/drawing/2014/main" id="{60237793-E2EA-2BE1-4551-8878CA90C44B}"/>
                  </a:ext>
                </a:extLst>
              </p:cNvPr>
              <p:cNvSpPr txBox="1">
                <a:spLocks noRot="1" noChangeAspect="1" noMove="1" noResize="1" noEditPoints="1" noAdjustHandles="1" noChangeArrowheads="1" noChangeShapeType="1" noTextEdit="1"/>
              </p:cNvSpPr>
              <p:nvPr/>
            </p:nvSpPr>
            <p:spPr>
              <a:xfrm>
                <a:off x="5549194" y="2711988"/>
                <a:ext cx="774251" cy="276999"/>
              </a:xfrm>
              <a:prstGeom prst="rect">
                <a:avLst/>
              </a:prstGeom>
              <a:blipFill>
                <a:blip r:embed="rId19"/>
                <a:stretch>
                  <a:fillRect l="-3150" r="-3937"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DB972B7-A3DE-BC46-CBB7-74BC12D8948E}"/>
                  </a:ext>
                </a:extLst>
              </p:cNvPr>
              <p:cNvSpPr txBox="1"/>
              <p:nvPr/>
            </p:nvSpPr>
            <p:spPr>
              <a:xfrm>
                <a:off x="2257919"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39" name="TextBox 38">
                <a:extLst>
                  <a:ext uri="{FF2B5EF4-FFF2-40B4-BE49-F238E27FC236}">
                    <a16:creationId xmlns:a16="http://schemas.microsoft.com/office/drawing/2014/main" id="{4DB972B7-A3DE-BC46-CBB7-74BC12D8948E}"/>
                  </a:ext>
                </a:extLst>
              </p:cNvPr>
              <p:cNvSpPr txBox="1">
                <a:spLocks noRot="1" noChangeAspect="1" noMove="1" noResize="1" noEditPoints="1" noAdjustHandles="1" noChangeArrowheads="1" noChangeShapeType="1" noTextEdit="1"/>
              </p:cNvSpPr>
              <p:nvPr/>
            </p:nvSpPr>
            <p:spPr>
              <a:xfrm>
                <a:off x="2257919" y="5336064"/>
                <a:ext cx="583533" cy="381515"/>
              </a:xfrm>
              <a:prstGeom prst="rect">
                <a:avLst/>
              </a:prstGeom>
              <a:blipFill>
                <a:blip r:embed="rId2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3F032A-C086-6D11-CCAD-6B739C05E9D2}"/>
                  </a:ext>
                </a:extLst>
              </p:cNvPr>
              <p:cNvSpPr txBox="1"/>
              <p:nvPr/>
            </p:nvSpPr>
            <p:spPr>
              <a:xfrm>
                <a:off x="2841452"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40" name="TextBox 39">
                <a:extLst>
                  <a:ext uri="{FF2B5EF4-FFF2-40B4-BE49-F238E27FC236}">
                    <a16:creationId xmlns:a16="http://schemas.microsoft.com/office/drawing/2014/main" id="{A13F032A-C086-6D11-CCAD-6B739C05E9D2}"/>
                  </a:ext>
                </a:extLst>
              </p:cNvPr>
              <p:cNvSpPr txBox="1">
                <a:spLocks noRot="1" noChangeAspect="1" noMove="1" noResize="1" noEditPoints="1" noAdjustHandles="1" noChangeArrowheads="1" noChangeShapeType="1" noTextEdit="1"/>
              </p:cNvSpPr>
              <p:nvPr/>
            </p:nvSpPr>
            <p:spPr>
              <a:xfrm>
                <a:off x="2841452" y="5336064"/>
                <a:ext cx="583533" cy="381515"/>
              </a:xfrm>
              <a:prstGeom prst="rect">
                <a:avLst/>
              </a:prstGeom>
              <a:blipFill>
                <a:blip r:embed="rId2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A1C509-2A3C-9519-7FE0-A826F7A61EE4}"/>
                  </a:ext>
                </a:extLst>
              </p:cNvPr>
              <p:cNvSpPr txBox="1"/>
              <p:nvPr/>
            </p:nvSpPr>
            <p:spPr>
              <a:xfrm>
                <a:off x="3424985"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06A1C509-2A3C-9519-7FE0-A826F7A61EE4}"/>
                  </a:ext>
                </a:extLst>
              </p:cNvPr>
              <p:cNvSpPr txBox="1">
                <a:spLocks noRot="1" noChangeAspect="1" noMove="1" noResize="1" noEditPoints="1" noAdjustHandles="1" noChangeArrowheads="1" noChangeShapeType="1" noTextEdit="1"/>
              </p:cNvSpPr>
              <p:nvPr/>
            </p:nvSpPr>
            <p:spPr>
              <a:xfrm>
                <a:off x="3424985" y="5336061"/>
                <a:ext cx="583533" cy="381515"/>
              </a:xfrm>
              <a:prstGeom prst="rect">
                <a:avLst/>
              </a:prstGeom>
              <a:blipFill>
                <a:blip r:embed="rId2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07EC6F8-49BA-28A1-4343-57A15D41A775}"/>
                  </a:ext>
                </a:extLst>
              </p:cNvPr>
              <p:cNvSpPr txBox="1"/>
              <p:nvPr/>
            </p:nvSpPr>
            <p:spPr>
              <a:xfrm>
                <a:off x="4008518" y="53360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,0</m:t>
                          </m:r>
                        </m:sub>
                      </m:sSub>
                    </m:oMath>
                  </m:oMathPara>
                </a14:m>
                <a:endParaRPr lang="en-US" dirty="0"/>
              </a:p>
            </p:txBody>
          </p:sp>
        </mc:Choice>
        <mc:Fallback xmlns="">
          <p:sp>
            <p:nvSpPr>
              <p:cNvPr id="42" name="TextBox 41">
                <a:extLst>
                  <a:ext uri="{FF2B5EF4-FFF2-40B4-BE49-F238E27FC236}">
                    <a16:creationId xmlns:a16="http://schemas.microsoft.com/office/drawing/2014/main" id="{807EC6F8-49BA-28A1-4343-57A15D41A775}"/>
                  </a:ext>
                </a:extLst>
              </p:cNvPr>
              <p:cNvSpPr txBox="1">
                <a:spLocks noRot="1" noChangeAspect="1" noMove="1" noResize="1" noEditPoints="1" noAdjustHandles="1" noChangeArrowheads="1" noChangeShapeType="1" noTextEdit="1"/>
              </p:cNvSpPr>
              <p:nvPr/>
            </p:nvSpPr>
            <p:spPr>
              <a:xfrm>
                <a:off x="4008518" y="5336060"/>
                <a:ext cx="583533" cy="381515"/>
              </a:xfrm>
              <a:prstGeom prst="rect">
                <a:avLst/>
              </a:prstGeom>
              <a:blipFill>
                <a:blip r:embed="rId2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A71A7A9-7872-D62B-1829-A960EF2797E7}"/>
                  </a:ext>
                </a:extLst>
              </p:cNvPr>
              <p:cNvSpPr txBox="1"/>
              <p:nvPr/>
            </p:nvSpPr>
            <p:spPr>
              <a:xfrm>
                <a:off x="4592051"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0,1</m:t>
                          </m:r>
                        </m:sub>
                      </m:sSub>
                    </m:oMath>
                  </m:oMathPara>
                </a14:m>
                <a:endParaRPr lang="en-US" dirty="0"/>
              </a:p>
            </p:txBody>
          </p:sp>
        </mc:Choice>
        <mc:Fallback xmlns="">
          <p:sp>
            <p:nvSpPr>
              <p:cNvPr id="43" name="TextBox 42">
                <a:extLst>
                  <a:ext uri="{FF2B5EF4-FFF2-40B4-BE49-F238E27FC236}">
                    <a16:creationId xmlns:a16="http://schemas.microsoft.com/office/drawing/2014/main" id="{CA71A7A9-7872-D62B-1829-A960EF2797E7}"/>
                  </a:ext>
                </a:extLst>
              </p:cNvPr>
              <p:cNvSpPr txBox="1">
                <a:spLocks noRot="1" noChangeAspect="1" noMove="1" noResize="1" noEditPoints="1" noAdjustHandles="1" noChangeArrowheads="1" noChangeShapeType="1" noTextEdit="1"/>
              </p:cNvSpPr>
              <p:nvPr/>
            </p:nvSpPr>
            <p:spPr>
              <a:xfrm>
                <a:off x="4592051" y="5336061"/>
                <a:ext cx="583533" cy="381515"/>
              </a:xfrm>
              <a:prstGeom prst="rect">
                <a:avLst/>
              </a:prstGeom>
              <a:blipFill>
                <a:blip r:embed="rId2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6263D6F-96C3-C16E-C414-058A6F014F60}"/>
                  </a:ext>
                </a:extLst>
              </p:cNvPr>
              <p:cNvSpPr txBox="1"/>
              <p:nvPr/>
            </p:nvSpPr>
            <p:spPr>
              <a:xfrm>
                <a:off x="5175584"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dirty="0"/>
              </a:p>
            </p:txBody>
          </p:sp>
        </mc:Choice>
        <mc:Fallback xmlns="">
          <p:sp>
            <p:nvSpPr>
              <p:cNvPr id="44" name="TextBox 43">
                <a:extLst>
                  <a:ext uri="{FF2B5EF4-FFF2-40B4-BE49-F238E27FC236}">
                    <a16:creationId xmlns:a16="http://schemas.microsoft.com/office/drawing/2014/main" id="{86263D6F-96C3-C16E-C414-058A6F014F60}"/>
                  </a:ext>
                </a:extLst>
              </p:cNvPr>
              <p:cNvSpPr txBox="1">
                <a:spLocks noRot="1" noChangeAspect="1" noMove="1" noResize="1" noEditPoints="1" noAdjustHandles="1" noChangeArrowheads="1" noChangeShapeType="1" noTextEdit="1"/>
              </p:cNvSpPr>
              <p:nvPr/>
            </p:nvSpPr>
            <p:spPr>
              <a:xfrm>
                <a:off x="5175584" y="5336061"/>
                <a:ext cx="583533" cy="381515"/>
              </a:xfrm>
              <a:prstGeom prst="rect">
                <a:avLst/>
              </a:prstGeom>
              <a:blipFill>
                <a:blip r:embed="rId2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7CE32B2-382C-4EA2-4068-B8CC0E0D5110}"/>
                  </a:ext>
                </a:extLst>
              </p:cNvPr>
              <p:cNvSpPr txBox="1"/>
              <p:nvPr/>
            </p:nvSpPr>
            <p:spPr>
              <a:xfrm>
                <a:off x="5759117" y="5336058"/>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17CE32B2-382C-4EA2-4068-B8CC0E0D5110}"/>
                  </a:ext>
                </a:extLst>
              </p:cNvPr>
              <p:cNvSpPr txBox="1">
                <a:spLocks noRot="1" noChangeAspect="1" noMove="1" noResize="1" noEditPoints="1" noAdjustHandles="1" noChangeArrowheads="1" noChangeShapeType="1" noTextEdit="1"/>
              </p:cNvSpPr>
              <p:nvPr/>
            </p:nvSpPr>
            <p:spPr>
              <a:xfrm>
                <a:off x="5759117" y="5336058"/>
                <a:ext cx="583533" cy="381515"/>
              </a:xfrm>
              <a:prstGeom prst="rect">
                <a:avLst/>
              </a:prstGeom>
              <a:blipFill>
                <a:blip r:embed="rId2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1E7F05-43EF-5A84-64C4-28DFB24547E7}"/>
                  </a:ext>
                </a:extLst>
              </p:cNvPr>
              <p:cNvSpPr txBox="1"/>
              <p:nvPr/>
            </p:nvSpPr>
            <p:spPr>
              <a:xfrm>
                <a:off x="6342650" y="5336057"/>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dirty="0"/>
              </a:p>
            </p:txBody>
          </p:sp>
        </mc:Choice>
        <mc:Fallback xmlns="">
          <p:sp>
            <p:nvSpPr>
              <p:cNvPr id="46" name="TextBox 45">
                <a:extLst>
                  <a:ext uri="{FF2B5EF4-FFF2-40B4-BE49-F238E27FC236}">
                    <a16:creationId xmlns:a16="http://schemas.microsoft.com/office/drawing/2014/main" id="{8F1E7F05-43EF-5A84-64C4-28DFB24547E7}"/>
                  </a:ext>
                </a:extLst>
              </p:cNvPr>
              <p:cNvSpPr txBox="1">
                <a:spLocks noRot="1" noChangeAspect="1" noMove="1" noResize="1" noEditPoints="1" noAdjustHandles="1" noChangeArrowheads="1" noChangeShapeType="1" noTextEdit="1"/>
              </p:cNvSpPr>
              <p:nvPr/>
            </p:nvSpPr>
            <p:spPr>
              <a:xfrm>
                <a:off x="6342650" y="5336057"/>
                <a:ext cx="583533" cy="381515"/>
              </a:xfrm>
              <a:prstGeom prst="rect">
                <a:avLst/>
              </a:prstGeom>
              <a:blipFill>
                <a:blip r:embed="rId2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6EC3086-F344-E361-2BAF-C848DDAF5401}"/>
                  </a:ext>
                </a:extLst>
              </p:cNvPr>
              <p:cNvSpPr txBox="1"/>
              <p:nvPr/>
            </p:nvSpPr>
            <p:spPr>
              <a:xfrm>
                <a:off x="6926183" y="533605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66EC3086-F344-E361-2BAF-C848DDAF5401}"/>
                  </a:ext>
                </a:extLst>
              </p:cNvPr>
              <p:cNvSpPr txBox="1">
                <a:spLocks noRot="1" noChangeAspect="1" noMove="1" noResize="1" noEditPoints="1" noAdjustHandles="1" noChangeArrowheads="1" noChangeShapeType="1" noTextEdit="1"/>
              </p:cNvSpPr>
              <p:nvPr/>
            </p:nvSpPr>
            <p:spPr>
              <a:xfrm>
                <a:off x="6926183" y="5336056"/>
                <a:ext cx="583533" cy="381515"/>
              </a:xfrm>
              <a:prstGeom prst="rect">
                <a:avLst/>
              </a:prstGeom>
              <a:blipFill>
                <a:blip r:embed="rId2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E558DBC-A0BE-5928-95AD-6281AE2FD823}"/>
                  </a:ext>
                </a:extLst>
              </p:cNvPr>
              <p:cNvSpPr txBox="1"/>
              <p:nvPr/>
            </p:nvSpPr>
            <p:spPr>
              <a:xfrm>
                <a:off x="7509716" y="5336055"/>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𝑚</m:t>
                          </m:r>
                        </m:sub>
                      </m:sSub>
                    </m:oMath>
                  </m:oMathPara>
                </a14:m>
                <a:endParaRPr lang="en-US" dirty="0"/>
              </a:p>
            </p:txBody>
          </p:sp>
        </mc:Choice>
        <mc:Fallback xmlns="">
          <p:sp>
            <p:nvSpPr>
              <p:cNvPr id="49" name="TextBox 48">
                <a:extLst>
                  <a:ext uri="{FF2B5EF4-FFF2-40B4-BE49-F238E27FC236}">
                    <a16:creationId xmlns:a16="http://schemas.microsoft.com/office/drawing/2014/main" id="{6E558DBC-A0BE-5928-95AD-6281AE2FD823}"/>
                  </a:ext>
                </a:extLst>
              </p:cNvPr>
              <p:cNvSpPr txBox="1">
                <a:spLocks noRot="1" noChangeAspect="1" noMove="1" noResize="1" noEditPoints="1" noAdjustHandles="1" noChangeArrowheads="1" noChangeShapeType="1" noTextEdit="1"/>
              </p:cNvSpPr>
              <p:nvPr/>
            </p:nvSpPr>
            <p:spPr>
              <a:xfrm>
                <a:off x="7509716" y="5336055"/>
                <a:ext cx="583533" cy="381515"/>
              </a:xfrm>
              <a:prstGeom prst="rect">
                <a:avLst/>
              </a:prstGeom>
              <a:blipFill>
                <a:blip r:embed="rId2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9208B04-D796-A6BC-8316-6B8AB7D0DFED}"/>
                  </a:ext>
                </a:extLst>
              </p:cNvPr>
              <p:cNvSpPr txBox="1"/>
              <p:nvPr/>
            </p:nvSpPr>
            <p:spPr>
              <a:xfrm>
                <a:off x="8093249" y="5336055"/>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r>
                            <a:rPr lang="en-US" b="0" i="1" smtClean="0">
                              <a:latin typeface="Cambria Math" panose="02040503050406030204" pitchFamily="18" charset="0"/>
                            </a:rPr>
                            <m:t>𝑚</m:t>
                          </m:r>
                        </m:sub>
                      </m:sSub>
                    </m:oMath>
                  </m:oMathPara>
                </a14:m>
                <a:endParaRPr lang="en-US" dirty="0"/>
              </a:p>
            </p:txBody>
          </p:sp>
        </mc:Choice>
        <mc:Fallback xmlns="">
          <p:sp>
            <p:nvSpPr>
              <p:cNvPr id="50" name="TextBox 49">
                <a:extLst>
                  <a:ext uri="{FF2B5EF4-FFF2-40B4-BE49-F238E27FC236}">
                    <a16:creationId xmlns:a16="http://schemas.microsoft.com/office/drawing/2014/main" id="{79208B04-D796-A6BC-8316-6B8AB7D0DFED}"/>
                  </a:ext>
                </a:extLst>
              </p:cNvPr>
              <p:cNvSpPr txBox="1">
                <a:spLocks noRot="1" noChangeAspect="1" noMove="1" noResize="1" noEditPoints="1" noAdjustHandles="1" noChangeArrowheads="1" noChangeShapeType="1" noTextEdit="1"/>
              </p:cNvSpPr>
              <p:nvPr/>
            </p:nvSpPr>
            <p:spPr>
              <a:xfrm>
                <a:off x="8093249" y="5336055"/>
                <a:ext cx="583533" cy="381515"/>
              </a:xfrm>
              <a:prstGeom prst="rect">
                <a:avLst/>
              </a:prstGeom>
              <a:blipFill>
                <a:blip r:embed="rId3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6EA49BF-BEC6-56AA-3629-74A902D722C5}"/>
                  </a:ext>
                </a:extLst>
              </p:cNvPr>
              <p:cNvSpPr txBox="1"/>
              <p:nvPr/>
            </p:nvSpPr>
            <p:spPr>
              <a:xfrm>
                <a:off x="8676782" y="533605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16EA49BF-BEC6-56AA-3629-74A902D722C5}"/>
                  </a:ext>
                </a:extLst>
              </p:cNvPr>
              <p:cNvSpPr txBox="1">
                <a:spLocks noRot="1" noChangeAspect="1" noMove="1" noResize="1" noEditPoints="1" noAdjustHandles="1" noChangeArrowheads="1" noChangeShapeType="1" noTextEdit="1"/>
              </p:cNvSpPr>
              <p:nvPr/>
            </p:nvSpPr>
            <p:spPr>
              <a:xfrm>
                <a:off x="8676782" y="5336054"/>
                <a:ext cx="583533" cy="381515"/>
              </a:xfrm>
              <a:prstGeom prst="rect">
                <a:avLst/>
              </a:prstGeom>
              <a:blipFill>
                <a:blip r:embed="rId3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2FE043E-B313-5560-A749-60546F15B42E}"/>
                  </a:ext>
                </a:extLst>
              </p:cNvPr>
              <p:cNvSpPr txBox="1"/>
              <p:nvPr/>
            </p:nvSpPr>
            <p:spPr>
              <a:xfrm>
                <a:off x="9260315" y="5336053"/>
                <a:ext cx="583533" cy="381501"/>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m:oMathPara>
                </a14:m>
                <a:endParaRPr lang="en-US" dirty="0"/>
              </a:p>
            </p:txBody>
          </p:sp>
        </mc:Choice>
        <mc:Fallback xmlns="">
          <p:sp>
            <p:nvSpPr>
              <p:cNvPr id="52" name="TextBox 51">
                <a:extLst>
                  <a:ext uri="{FF2B5EF4-FFF2-40B4-BE49-F238E27FC236}">
                    <a16:creationId xmlns:a16="http://schemas.microsoft.com/office/drawing/2014/main" id="{E2FE043E-B313-5560-A749-60546F15B42E}"/>
                  </a:ext>
                </a:extLst>
              </p:cNvPr>
              <p:cNvSpPr txBox="1">
                <a:spLocks noRot="1" noChangeAspect="1" noMove="1" noResize="1" noEditPoints="1" noAdjustHandles="1" noChangeArrowheads="1" noChangeShapeType="1" noTextEdit="1"/>
              </p:cNvSpPr>
              <p:nvPr/>
            </p:nvSpPr>
            <p:spPr>
              <a:xfrm>
                <a:off x="9260315" y="5336053"/>
                <a:ext cx="583533" cy="381501"/>
              </a:xfrm>
              <a:prstGeom prst="rect">
                <a:avLst/>
              </a:prstGeom>
              <a:blipFill>
                <a:blip r:embed="rId32"/>
                <a:stretch>
                  <a:fillRect/>
                </a:stretch>
              </a:blipFill>
              <a:ln w="19050">
                <a:solidFill>
                  <a:schemeClr val="tx1"/>
                </a:solidFill>
              </a:ln>
            </p:spPr>
            <p:txBody>
              <a:bodyPr/>
              <a:lstStyle/>
              <a:p>
                <a:r>
                  <a:rPr lang="en-US">
                    <a:noFill/>
                  </a:rPr>
                  <a:t> </a:t>
                </a:r>
              </a:p>
            </p:txBody>
          </p:sp>
        </mc:Fallback>
      </mc:AlternateContent>
      <p:sp>
        <p:nvSpPr>
          <p:cNvPr id="53" name="Rectangle 52">
            <a:extLst>
              <a:ext uri="{FF2B5EF4-FFF2-40B4-BE49-F238E27FC236}">
                <a16:creationId xmlns:a16="http://schemas.microsoft.com/office/drawing/2014/main" id="{8E84CB60-1299-8790-3C5F-78DBC4E7689E}"/>
              </a:ext>
            </a:extLst>
          </p:cNvPr>
          <p:cNvSpPr/>
          <p:nvPr/>
        </p:nvSpPr>
        <p:spPr>
          <a:xfrm>
            <a:off x="2257919" y="5336053"/>
            <a:ext cx="2334132" cy="381501"/>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44AE67C-807D-3F9E-49BE-FE755A5F26AC}"/>
              </a:ext>
            </a:extLst>
          </p:cNvPr>
          <p:cNvSpPr/>
          <p:nvPr/>
        </p:nvSpPr>
        <p:spPr>
          <a:xfrm>
            <a:off x="6942214" y="2080150"/>
            <a:ext cx="2334132" cy="381501"/>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972A658-7C38-4D4A-4EF1-51E6F37CBEF7}"/>
              </a:ext>
            </a:extLst>
          </p:cNvPr>
          <p:cNvSpPr/>
          <p:nvPr/>
        </p:nvSpPr>
        <p:spPr>
          <a:xfrm>
            <a:off x="6942214" y="2470283"/>
            <a:ext cx="2334132" cy="381501"/>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B0F6473-397E-49AF-DA35-FB2BADAF68BE}"/>
              </a:ext>
            </a:extLst>
          </p:cNvPr>
          <p:cNvSpPr/>
          <p:nvPr/>
        </p:nvSpPr>
        <p:spPr>
          <a:xfrm>
            <a:off x="4592051" y="5336028"/>
            <a:ext cx="2334132" cy="381501"/>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17E0898-E86E-911E-EF00-9AFB27022E63}"/>
              </a:ext>
            </a:extLst>
          </p:cNvPr>
          <p:cNvSpPr/>
          <p:nvPr/>
        </p:nvSpPr>
        <p:spPr>
          <a:xfrm>
            <a:off x="6942214" y="2849194"/>
            <a:ext cx="2334132" cy="381501"/>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91A1CF1-3199-C16A-44F0-D01531BB421B}"/>
              </a:ext>
            </a:extLst>
          </p:cNvPr>
          <p:cNvSpPr/>
          <p:nvPr/>
        </p:nvSpPr>
        <p:spPr>
          <a:xfrm>
            <a:off x="6926183" y="5328717"/>
            <a:ext cx="583533" cy="381501"/>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B6EB249-E1F9-4DB3-6AA3-401F90F1BF17}"/>
              </a:ext>
            </a:extLst>
          </p:cNvPr>
          <p:cNvSpPr/>
          <p:nvPr/>
        </p:nvSpPr>
        <p:spPr>
          <a:xfrm>
            <a:off x="7509716" y="5336028"/>
            <a:ext cx="2334132" cy="3815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6664F05-ECAA-16AE-F84A-46B226EB0D2B}"/>
              </a:ext>
            </a:extLst>
          </p:cNvPr>
          <p:cNvSpPr/>
          <p:nvPr/>
        </p:nvSpPr>
        <p:spPr>
          <a:xfrm>
            <a:off x="6942214" y="3228105"/>
            <a:ext cx="2334132" cy="3815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AA5701B-D1A1-A3C3-840E-97D7FE161D6A}"/>
                  </a:ext>
                </a:extLst>
              </p:cNvPr>
              <p:cNvSpPr txBox="1"/>
              <p:nvPr/>
            </p:nvSpPr>
            <p:spPr>
              <a:xfrm>
                <a:off x="1306201" y="5380967"/>
                <a:ext cx="868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пам</m:t>
                      </m:r>
                      <m:r>
                        <m:rPr>
                          <m:nor/>
                        </m:rPr>
                        <a:rPr lang="uk-UA" dirty="0"/>
                        <m:t>’</m:t>
                      </m:r>
                      <m:r>
                        <a:rPr lang="uk-UA" b="0" i="1" smtClean="0">
                          <a:latin typeface="Cambria Math" panose="02040503050406030204" pitchFamily="18" charset="0"/>
                        </a:rPr>
                        <m:t>ять</m:t>
                      </m:r>
                    </m:oMath>
                  </m:oMathPara>
                </a14:m>
                <a:endParaRPr lang="en-US" dirty="0"/>
              </a:p>
            </p:txBody>
          </p:sp>
        </mc:Choice>
        <mc:Fallback xmlns="">
          <p:sp>
            <p:nvSpPr>
              <p:cNvPr id="61" name="TextBox 60">
                <a:extLst>
                  <a:ext uri="{FF2B5EF4-FFF2-40B4-BE49-F238E27FC236}">
                    <a16:creationId xmlns:a16="http://schemas.microsoft.com/office/drawing/2014/main" id="{CAA5701B-D1A1-A3C3-840E-97D7FE161D6A}"/>
                  </a:ext>
                </a:extLst>
              </p:cNvPr>
              <p:cNvSpPr txBox="1">
                <a:spLocks noRot="1" noChangeAspect="1" noMove="1" noResize="1" noEditPoints="1" noAdjustHandles="1" noChangeArrowheads="1" noChangeShapeType="1" noTextEdit="1"/>
              </p:cNvSpPr>
              <p:nvPr/>
            </p:nvSpPr>
            <p:spPr>
              <a:xfrm>
                <a:off x="1306201" y="5380967"/>
                <a:ext cx="868828" cy="276999"/>
              </a:xfrm>
              <a:prstGeom prst="rect">
                <a:avLst/>
              </a:prstGeom>
              <a:blipFill>
                <a:blip r:embed="rId33"/>
                <a:stretch>
                  <a:fillRect l="-2797" r="-3497" b="-13333"/>
                </a:stretch>
              </a:blipFill>
            </p:spPr>
            <p:txBody>
              <a:bodyPr/>
              <a:lstStyle/>
              <a:p>
                <a:r>
                  <a:rPr lang="en-US">
                    <a:noFill/>
                  </a:rPr>
                  <a:t> </a:t>
                </a:r>
              </a:p>
            </p:txBody>
          </p:sp>
        </mc:Fallback>
      </mc:AlternateContent>
    </p:spTree>
    <p:extLst>
      <p:ext uri="{BB962C8B-B14F-4D97-AF65-F5344CB8AC3E}">
        <p14:creationId xmlns:p14="http://schemas.microsoft.com/office/powerpoint/2010/main" val="385920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fade">
                                      <p:cBhvr>
                                        <p:cTn id="7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5E32-6B16-A25B-2324-882AB1ED7A54}"/>
              </a:ext>
            </a:extLst>
          </p:cNvPr>
          <p:cNvSpPr>
            <a:spLocks noGrp="1"/>
          </p:cNvSpPr>
          <p:nvPr>
            <p:ph type="title"/>
          </p:nvPr>
        </p:nvSpPr>
        <p:spPr/>
        <p:txBody>
          <a:bodyPr/>
          <a:lstStyle/>
          <a:p>
            <a:r>
              <a:rPr lang="uk-UA" dirty="0"/>
              <a:t>Розташування Пам’ять </a:t>
            </a:r>
            <a:r>
              <a:rPr lang="uk-UA" dirty="0" err="1"/>
              <a:t>Бітмапа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D31878-24A9-A9C5-B85D-8362F7C8A825}"/>
                  </a:ext>
                </a:extLst>
              </p:cNvPr>
              <p:cNvSpPr>
                <a:spLocks noGrp="1"/>
              </p:cNvSpPr>
              <p:nvPr>
                <p:ph idx="1"/>
              </p:nvPr>
            </p:nvSpPr>
            <p:spPr>
              <a:xfrm>
                <a:off x="1261871" y="1828800"/>
                <a:ext cx="4547217" cy="2292016"/>
              </a:xfrm>
            </p:spPr>
            <p:txBody>
              <a:bodyPr>
                <a:normAutofit/>
              </a:bodyPr>
              <a:lstStyle/>
              <a:p>
                <a:r>
                  <a:rPr lang="uk-UA" dirty="0"/>
                  <a:t>Знаючи </a:t>
                </a:r>
                <a14:m>
                  <m:oMath xmlns:m="http://schemas.openxmlformats.org/officeDocument/2006/math">
                    <m:r>
                      <a:rPr lang="en-US" i="1" dirty="0" smtClean="0">
                        <a:latin typeface="Cambria Math" panose="02040503050406030204" pitchFamily="18" charset="0"/>
                      </a:rPr>
                      <m:t>𝑥</m:t>
                    </m:r>
                  </m:oMath>
                </a14:m>
                <a:r>
                  <a:rPr lang="en-US" dirty="0"/>
                  <a:t> </a:t>
                </a:r>
                <a:r>
                  <a:rPr lang="uk-UA" dirty="0"/>
                  <a:t>і </a:t>
                </a:r>
                <a14:m>
                  <m:oMath xmlns:m="http://schemas.openxmlformats.org/officeDocument/2006/math">
                    <m:r>
                      <a:rPr lang="en-US" i="1" dirty="0" smtClean="0">
                        <a:latin typeface="Cambria Math" panose="02040503050406030204" pitchFamily="18" charset="0"/>
                      </a:rPr>
                      <m:t>𝑦</m:t>
                    </m:r>
                  </m:oMath>
                </a14:m>
                <a:r>
                  <a:rPr lang="uk-UA" dirty="0"/>
                  <a:t> пікселя</a:t>
                </a:r>
                <a:r>
                  <a:rPr lang="en-US" dirty="0"/>
                  <a:t>, </a:t>
                </a:r>
                <a:r>
                  <a:rPr lang="uk-UA" dirty="0"/>
                  <a:t>його позиція в пам'яті буде </a:t>
                </a:r>
                <a14:m>
                  <m:oMath xmlns:m="http://schemas.openxmlformats.org/officeDocument/2006/math">
                    <m:r>
                      <a:rPr lang="en-US" i="1" dirty="0" smtClean="0">
                        <a:latin typeface="Cambria Math" panose="02040503050406030204" pitchFamily="18" charset="0"/>
                      </a:rPr>
                      <m:t>𝑦</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uk-UA" i="1" dirty="0" smtClean="0">
                        <a:latin typeface="Cambria Math" panose="02040503050406030204" pitchFamily="18" charset="0"/>
                      </a:rPr>
                      <m:t>ширина</m:t>
                    </m:r>
                    <m:r>
                      <a:rPr lang="uk-UA" i="1" dirty="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𝑥</m:t>
                    </m:r>
                  </m:oMath>
                </a14:m>
                <a:endParaRPr lang="uk-UA" dirty="0"/>
              </a:p>
              <a:p>
                <a:pPr lvl="1"/>
                <a:r>
                  <a:rPr lang="uk-UA" dirty="0"/>
                  <a:t>Наприклад</a:t>
                </a:r>
                <a:r>
                  <a:rPr lang="en-US" dirty="0"/>
                  <a:t>:</a:t>
                </a:r>
              </a:p>
              <a:p>
                <a:pPr lvl="2"/>
                <a14:m>
                  <m:oMath xmlns:m="http://schemas.openxmlformats.org/officeDocument/2006/math">
                    <m:r>
                      <a:rPr lang="uk-UA" i="1" dirty="0" smtClean="0">
                        <a:solidFill>
                          <a:srgbClr val="0070C0"/>
                        </a:solidFill>
                        <a:latin typeface="Cambria Math" panose="02040503050406030204" pitchFamily="18" charset="0"/>
                      </a:rPr>
                      <m:t>х</m:t>
                    </m:r>
                    <m:r>
                      <a:rPr lang="uk-UA" i="1" dirty="0" smtClean="0">
                        <a:latin typeface="Cambria Math" panose="02040503050406030204" pitchFamily="18" charset="0"/>
                      </a:rPr>
                      <m:t> </m:t>
                    </m:r>
                    <m:r>
                      <a:rPr lang="en-US" i="1" dirty="0" smtClean="0">
                        <a:latin typeface="Cambria Math" panose="02040503050406030204" pitchFamily="18" charset="0"/>
                      </a:rPr>
                      <m:t>=</m:t>
                    </m:r>
                    <m:r>
                      <a:rPr lang="uk-UA" b="0" i="1" dirty="0" smtClean="0">
                        <a:latin typeface="Cambria Math" panose="02040503050406030204" pitchFamily="18" charset="0"/>
                      </a:rPr>
                      <m:t>1</m:t>
                    </m:r>
                  </m:oMath>
                </a14:m>
                <a:endParaRPr lang="en-US" b="0" i="1" dirty="0">
                  <a:latin typeface="Cambria Math" panose="02040503050406030204" pitchFamily="18" charset="0"/>
                </a:endParaRPr>
              </a:p>
              <a:p>
                <a:pPr lvl="2"/>
                <a14:m>
                  <m:oMath xmlns:m="http://schemas.openxmlformats.org/officeDocument/2006/math">
                    <m:r>
                      <a:rPr lang="en-US" i="1" dirty="0" smtClean="0">
                        <a:solidFill>
                          <a:srgbClr val="7030A0"/>
                        </a:solidFill>
                        <a:latin typeface="Cambria Math" panose="02040503050406030204" pitchFamily="18" charset="0"/>
                      </a:rPr>
                      <m:t>𝑦</m:t>
                    </m:r>
                    <m:r>
                      <a:rPr lang="en-US" i="1" dirty="0" smtClean="0">
                        <a:latin typeface="Cambria Math" panose="02040503050406030204" pitchFamily="18" charset="0"/>
                      </a:rPr>
                      <m:t> =</m:t>
                    </m:r>
                    <m:r>
                      <a:rPr lang="uk-UA" b="0" i="1" dirty="0" smtClean="0">
                        <a:latin typeface="Cambria Math" panose="02040503050406030204" pitchFamily="18" charset="0"/>
                      </a:rPr>
                      <m:t>2</m:t>
                    </m:r>
                  </m:oMath>
                </a14:m>
                <a:endParaRPr lang="en-US" i="1" dirty="0">
                  <a:latin typeface="Cambria Math" panose="02040503050406030204" pitchFamily="18" charset="0"/>
                </a:endParaRPr>
              </a:p>
              <a:p>
                <a:pPr lvl="2"/>
                <a14:m>
                  <m:oMath xmlns:m="http://schemas.openxmlformats.org/officeDocument/2006/math">
                    <m:r>
                      <a:rPr lang="uk-UA" b="0" i="1" dirty="0" smtClean="0">
                        <a:latin typeface="Cambria Math" panose="02040503050406030204" pitchFamily="18" charset="0"/>
                      </a:rPr>
                      <m:t>ширина</m:t>
                    </m:r>
                    <m:r>
                      <a:rPr lang="en-US" b="0" i="1" dirty="0" smtClean="0">
                        <a:latin typeface="Cambria Math" panose="02040503050406030204" pitchFamily="18" charset="0"/>
                      </a:rPr>
                      <m:t>=3</m:t>
                    </m:r>
                  </m:oMath>
                </a14:m>
                <a:endParaRPr lang="en-US" b="0" dirty="0"/>
              </a:p>
              <a:p>
                <a:pPr lvl="2"/>
                <a14:m>
                  <m:oMath xmlns:m="http://schemas.openxmlformats.org/officeDocument/2006/math">
                    <m:r>
                      <a:rPr lang="uk-UA" i="1" dirty="0" smtClean="0">
                        <a:latin typeface="Cambria Math" panose="02040503050406030204" pitchFamily="18" charset="0"/>
                      </a:rPr>
                      <m:t>висота </m:t>
                    </m:r>
                    <m:r>
                      <a:rPr lang="en-US" i="1" dirty="0" smtClean="0">
                        <a:latin typeface="Cambria Math" panose="02040503050406030204" pitchFamily="18" charset="0"/>
                      </a:rPr>
                      <m:t>= 3</m:t>
                    </m:r>
                  </m:oMath>
                </a14:m>
                <a:endParaRPr lang="uk-UA" dirty="0"/>
              </a:p>
            </p:txBody>
          </p:sp>
        </mc:Choice>
        <mc:Fallback xmlns="">
          <p:sp>
            <p:nvSpPr>
              <p:cNvPr id="3" name="Content Placeholder 2">
                <a:extLst>
                  <a:ext uri="{FF2B5EF4-FFF2-40B4-BE49-F238E27FC236}">
                    <a16:creationId xmlns:a16="http://schemas.microsoft.com/office/drawing/2014/main" id="{B6D31878-24A9-A9C5-B85D-8362F7C8A825}"/>
                  </a:ext>
                </a:extLst>
              </p:cNvPr>
              <p:cNvSpPr>
                <a:spLocks noGrp="1" noRot="1" noChangeAspect="1" noMove="1" noResize="1" noEditPoints="1" noAdjustHandles="1" noChangeArrowheads="1" noChangeShapeType="1" noTextEdit="1"/>
              </p:cNvSpPr>
              <p:nvPr>
                <p:ph idx="1"/>
              </p:nvPr>
            </p:nvSpPr>
            <p:spPr>
              <a:xfrm>
                <a:off x="1261871" y="1828800"/>
                <a:ext cx="4547217" cy="2292016"/>
              </a:xfrm>
              <a:blipFill>
                <a:blip r:embed="rId2"/>
                <a:stretch>
                  <a:fillRect l="-268"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69EBE8-9049-36B2-5553-FD67AFC22309}"/>
                  </a:ext>
                </a:extLst>
              </p:cNvPr>
              <p:cNvSpPr txBox="1"/>
              <p:nvPr/>
            </p:nvSpPr>
            <p:spPr>
              <a:xfrm>
                <a:off x="6942214" y="208747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4" name="TextBox 3">
                <a:extLst>
                  <a:ext uri="{FF2B5EF4-FFF2-40B4-BE49-F238E27FC236}">
                    <a16:creationId xmlns:a16="http://schemas.microsoft.com/office/drawing/2014/main" id="{1A69EBE8-9049-36B2-5553-FD67AFC22309}"/>
                  </a:ext>
                </a:extLst>
              </p:cNvPr>
              <p:cNvSpPr txBox="1">
                <a:spLocks noRot="1" noChangeAspect="1" noMove="1" noResize="1" noEditPoints="1" noAdjustHandles="1" noChangeArrowheads="1" noChangeShapeType="1" noTextEdit="1"/>
              </p:cNvSpPr>
              <p:nvPr/>
            </p:nvSpPr>
            <p:spPr>
              <a:xfrm>
                <a:off x="6942214" y="2087474"/>
                <a:ext cx="583533" cy="381515"/>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5D025-FF0B-8D64-A0DC-25CD3A477B10}"/>
                  </a:ext>
                </a:extLst>
              </p:cNvPr>
              <p:cNvSpPr txBox="1"/>
              <p:nvPr/>
            </p:nvSpPr>
            <p:spPr>
              <a:xfrm>
                <a:off x="7525747" y="208747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5" name="TextBox 4">
                <a:extLst>
                  <a:ext uri="{FF2B5EF4-FFF2-40B4-BE49-F238E27FC236}">
                    <a16:creationId xmlns:a16="http://schemas.microsoft.com/office/drawing/2014/main" id="{9975D025-FF0B-8D64-A0DC-25CD3A477B10}"/>
                  </a:ext>
                </a:extLst>
              </p:cNvPr>
              <p:cNvSpPr txBox="1">
                <a:spLocks noRot="1" noChangeAspect="1" noMove="1" noResize="1" noEditPoints="1" noAdjustHandles="1" noChangeArrowheads="1" noChangeShapeType="1" noTextEdit="1"/>
              </p:cNvSpPr>
              <p:nvPr/>
            </p:nvSpPr>
            <p:spPr>
              <a:xfrm>
                <a:off x="7525747" y="2087474"/>
                <a:ext cx="583533" cy="381515"/>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E5635B-BB80-FB75-2645-5DC1ECF704B7}"/>
                  </a:ext>
                </a:extLst>
              </p:cNvPr>
              <p:cNvSpPr txBox="1"/>
              <p:nvPr/>
            </p:nvSpPr>
            <p:spPr>
              <a:xfrm>
                <a:off x="8109280" y="208747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2,0</m:t>
                          </m:r>
                        </m:sub>
                      </m:sSub>
                    </m:oMath>
                  </m:oMathPara>
                </a14:m>
                <a:endParaRPr lang="en-US" dirty="0"/>
              </a:p>
            </p:txBody>
          </p:sp>
        </mc:Choice>
        <mc:Fallback xmlns="">
          <p:sp>
            <p:nvSpPr>
              <p:cNvPr id="8" name="TextBox 7">
                <a:extLst>
                  <a:ext uri="{FF2B5EF4-FFF2-40B4-BE49-F238E27FC236}">
                    <a16:creationId xmlns:a16="http://schemas.microsoft.com/office/drawing/2014/main" id="{84E5635B-BB80-FB75-2645-5DC1ECF704B7}"/>
                  </a:ext>
                </a:extLst>
              </p:cNvPr>
              <p:cNvSpPr txBox="1">
                <a:spLocks noRot="1" noChangeAspect="1" noMove="1" noResize="1" noEditPoints="1" noAdjustHandles="1" noChangeArrowheads="1" noChangeShapeType="1" noTextEdit="1"/>
              </p:cNvSpPr>
              <p:nvPr/>
            </p:nvSpPr>
            <p:spPr>
              <a:xfrm>
                <a:off x="8109280" y="2087471"/>
                <a:ext cx="583533" cy="381515"/>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CB1B60-F5FF-FE2F-D27C-64AFEC270C8F}"/>
                  </a:ext>
                </a:extLst>
              </p:cNvPr>
              <p:cNvSpPr txBox="1"/>
              <p:nvPr/>
            </p:nvSpPr>
            <p:spPr>
              <a:xfrm>
                <a:off x="6942214" y="246898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0,1</m:t>
                          </m:r>
                        </m:sub>
                      </m:sSub>
                    </m:oMath>
                  </m:oMathPara>
                </a14:m>
                <a:endParaRPr lang="en-US" dirty="0"/>
              </a:p>
            </p:txBody>
          </p:sp>
        </mc:Choice>
        <mc:Fallback xmlns="">
          <p:sp>
            <p:nvSpPr>
              <p:cNvPr id="9" name="TextBox 8">
                <a:extLst>
                  <a:ext uri="{FF2B5EF4-FFF2-40B4-BE49-F238E27FC236}">
                    <a16:creationId xmlns:a16="http://schemas.microsoft.com/office/drawing/2014/main" id="{A1CB1B60-F5FF-FE2F-D27C-64AFEC270C8F}"/>
                  </a:ext>
                </a:extLst>
              </p:cNvPr>
              <p:cNvSpPr txBox="1">
                <a:spLocks noRot="1" noChangeAspect="1" noMove="1" noResize="1" noEditPoints="1" noAdjustHandles="1" noChangeArrowheads="1" noChangeShapeType="1" noTextEdit="1"/>
              </p:cNvSpPr>
              <p:nvPr/>
            </p:nvSpPr>
            <p:spPr>
              <a:xfrm>
                <a:off x="6942214" y="2468986"/>
                <a:ext cx="583533" cy="381515"/>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400A49-5210-295B-11C8-64A76D21661B}"/>
                  </a:ext>
                </a:extLst>
              </p:cNvPr>
              <p:cNvSpPr txBox="1"/>
              <p:nvPr/>
            </p:nvSpPr>
            <p:spPr>
              <a:xfrm>
                <a:off x="7525747" y="246898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dirty="0"/>
              </a:p>
            </p:txBody>
          </p:sp>
        </mc:Choice>
        <mc:Fallback xmlns="">
          <p:sp>
            <p:nvSpPr>
              <p:cNvPr id="10" name="TextBox 9">
                <a:extLst>
                  <a:ext uri="{FF2B5EF4-FFF2-40B4-BE49-F238E27FC236}">
                    <a16:creationId xmlns:a16="http://schemas.microsoft.com/office/drawing/2014/main" id="{7F400A49-5210-295B-11C8-64A76D21661B}"/>
                  </a:ext>
                </a:extLst>
              </p:cNvPr>
              <p:cNvSpPr txBox="1">
                <a:spLocks noRot="1" noChangeAspect="1" noMove="1" noResize="1" noEditPoints="1" noAdjustHandles="1" noChangeArrowheads="1" noChangeShapeType="1" noTextEdit="1"/>
              </p:cNvSpPr>
              <p:nvPr/>
            </p:nvSpPr>
            <p:spPr>
              <a:xfrm>
                <a:off x="7525747" y="2468986"/>
                <a:ext cx="583533" cy="381515"/>
              </a:xfrm>
              <a:prstGeom prst="rect">
                <a:avLst/>
              </a:prstGeom>
              <a:blipFill>
                <a:blip r:embed="rId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95AA36-C88E-8851-367D-C4D82DC385B4}"/>
                  </a:ext>
                </a:extLst>
              </p:cNvPr>
              <p:cNvSpPr txBox="1"/>
              <p:nvPr/>
            </p:nvSpPr>
            <p:spPr>
              <a:xfrm>
                <a:off x="8109280" y="246898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2,1</m:t>
                          </m:r>
                        </m:sub>
                      </m:sSub>
                    </m:oMath>
                  </m:oMathPara>
                </a14:m>
                <a:endParaRPr lang="en-US" dirty="0"/>
              </a:p>
            </p:txBody>
          </p:sp>
        </mc:Choice>
        <mc:Fallback xmlns="">
          <p:sp>
            <p:nvSpPr>
              <p:cNvPr id="13" name="TextBox 12">
                <a:extLst>
                  <a:ext uri="{FF2B5EF4-FFF2-40B4-BE49-F238E27FC236}">
                    <a16:creationId xmlns:a16="http://schemas.microsoft.com/office/drawing/2014/main" id="{3795AA36-C88E-8851-367D-C4D82DC385B4}"/>
                  </a:ext>
                </a:extLst>
              </p:cNvPr>
              <p:cNvSpPr txBox="1">
                <a:spLocks noRot="1" noChangeAspect="1" noMove="1" noResize="1" noEditPoints="1" noAdjustHandles="1" noChangeArrowheads="1" noChangeShapeType="1" noTextEdit="1"/>
              </p:cNvSpPr>
              <p:nvPr/>
            </p:nvSpPr>
            <p:spPr>
              <a:xfrm>
                <a:off x="8109280" y="2468983"/>
                <a:ext cx="583533" cy="381515"/>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34139B-D45B-9A95-47F3-AB3171AD5D9C}"/>
                  </a:ext>
                </a:extLst>
              </p:cNvPr>
              <p:cNvSpPr txBox="1"/>
              <p:nvPr/>
            </p:nvSpPr>
            <p:spPr>
              <a:xfrm>
                <a:off x="6942214" y="28459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0,2</m:t>
                          </m:r>
                        </m:sub>
                      </m:sSub>
                    </m:oMath>
                  </m:oMathPara>
                </a14:m>
                <a:endParaRPr lang="en-US" dirty="0"/>
              </a:p>
            </p:txBody>
          </p:sp>
        </mc:Choice>
        <mc:Fallback xmlns="">
          <p:sp>
            <p:nvSpPr>
              <p:cNvPr id="24" name="TextBox 23">
                <a:extLst>
                  <a:ext uri="{FF2B5EF4-FFF2-40B4-BE49-F238E27FC236}">
                    <a16:creationId xmlns:a16="http://schemas.microsoft.com/office/drawing/2014/main" id="{9E34139B-D45B-9A95-47F3-AB3171AD5D9C}"/>
                  </a:ext>
                </a:extLst>
              </p:cNvPr>
              <p:cNvSpPr txBox="1">
                <a:spLocks noRot="1" noChangeAspect="1" noMove="1" noResize="1" noEditPoints="1" noAdjustHandles="1" noChangeArrowheads="1" noChangeShapeType="1" noTextEdit="1"/>
              </p:cNvSpPr>
              <p:nvPr/>
            </p:nvSpPr>
            <p:spPr>
              <a:xfrm>
                <a:off x="6942214" y="2845960"/>
                <a:ext cx="583533" cy="381515"/>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0DDD955-7611-9E89-B24F-F2CC12BE7365}"/>
                  </a:ext>
                </a:extLst>
              </p:cNvPr>
              <p:cNvSpPr txBox="1"/>
              <p:nvPr/>
            </p:nvSpPr>
            <p:spPr>
              <a:xfrm>
                <a:off x="7525747" y="28459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1,2</m:t>
                          </m:r>
                        </m:sub>
                      </m:sSub>
                    </m:oMath>
                  </m:oMathPara>
                </a14:m>
                <a:endParaRPr lang="en-US" dirty="0"/>
              </a:p>
            </p:txBody>
          </p:sp>
        </mc:Choice>
        <mc:Fallback xmlns="">
          <p:sp>
            <p:nvSpPr>
              <p:cNvPr id="25" name="TextBox 24">
                <a:extLst>
                  <a:ext uri="{FF2B5EF4-FFF2-40B4-BE49-F238E27FC236}">
                    <a16:creationId xmlns:a16="http://schemas.microsoft.com/office/drawing/2014/main" id="{80DDD955-7611-9E89-B24F-F2CC12BE7365}"/>
                  </a:ext>
                </a:extLst>
              </p:cNvPr>
              <p:cNvSpPr txBox="1">
                <a:spLocks noRot="1" noChangeAspect="1" noMove="1" noResize="1" noEditPoints="1" noAdjustHandles="1" noChangeArrowheads="1" noChangeShapeType="1" noTextEdit="1"/>
              </p:cNvSpPr>
              <p:nvPr/>
            </p:nvSpPr>
            <p:spPr>
              <a:xfrm>
                <a:off x="7525747" y="2845960"/>
                <a:ext cx="583533" cy="381515"/>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9D1F76-FEBF-5B47-2C79-315DB611DD2A}"/>
                  </a:ext>
                </a:extLst>
              </p:cNvPr>
              <p:cNvSpPr txBox="1"/>
              <p:nvPr/>
            </p:nvSpPr>
            <p:spPr>
              <a:xfrm>
                <a:off x="8109280" y="2845958"/>
                <a:ext cx="583533" cy="381501"/>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2,2</m:t>
                          </m:r>
                        </m:sub>
                      </m:sSub>
                    </m:oMath>
                  </m:oMathPara>
                </a14:m>
                <a:endParaRPr lang="en-US" dirty="0"/>
              </a:p>
            </p:txBody>
          </p:sp>
        </mc:Choice>
        <mc:Fallback xmlns="">
          <p:sp>
            <p:nvSpPr>
              <p:cNvPr id="28" name="TextBox 27">
                <a:extLst>
                  <a:ext uri="{FF2B5EF4-FFF2-40B4-BE49-F238E27FC236}">
                    <a16:creationId xmlns:a16="http://schemas.microsoft.com/office/drawing/2014/main" id="{269D1F76-FEBF-5B47-2C79-315DB611DD2A}"/>
                  </a:ext>
                </a:extLst>
              </p:cNvPr>
              <p:cNvSpPr txBox="1">
                <a:spLocks noRot="1" noChangeAspect="1" noMove="1" noResize="1" noEditPoints="1" noAdjustHandles="1" noChangeArrowheads="1" noChangeShapeType="1" noTextEdit="1"/>
              </p:cNvSpPr>
              <p:nvPr/>
            </p:nvSpPr>
            <p:spPr>
              <a:xfrm>
                <a:off x="8109280" y="2845958"/>
                <a:ext cx="583533" cy="381501"/>
              </a:xfrm>
              <a:prstGeom prst="rect">
                <a:avLst/>
              </a:prstGeom>
              <a:blipFill>
                <a:blip r:embed="rId11"/>
                <a:stretch>
                  <a:fillRect/>
                </a:stretch>
              </a:blipFill>
              <a:ln w="19050">
                <a:solidFill>
                  <a:schemeClr val="tx1"/>
                </a:solidFill>
              </a:ln>
            </p:spPr>
            <p:txBody>
              <a:bodyPr/>
              <a:lstStyle/>
              <a:p>
                <a:r>
                  <a:rPr lang="en-US">
                    <a:noFill/>
                  </a:rPr>
                  <a:t> </a:t>
                </a:r>
              </a:p>
            </p:txBody>
          </p:sp>
        </mc:Fallback>
      </mc:AlternateContent>
      <p:sp>
        <p:nvSpPr>
          <p:cNvPr id="31" name="Left Brace 30">
            <a:extLst>
              <a:ext uri="{FF2B5EF4-FFF2-40B4-BE49-F238E27FC236}">
                <a16:creationId xmlns:a16="http://schemas.microsoft.com/office/drawing/2014/main" id="{9054BFBF-0986-AD86-0EE0-86775EAABF08}"/>
              </a:ext>
            </a:extLst>
          </p:cNvPr>
          <p:cNvSpPr/>
          <p:nvPr/>
        </p:nvSpPr>
        <p:spPr>
          <a:xfrm>
            <a:off x="6392622" y="2087494"/>
            <a:ext cx="411239" cy="113996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1C29A553-B3B8-CF89-4300-5D40FB999F0C}"/>
              </a:ext>
            </a:extLst>
          </p:cNvPr>
          <p:cNvSpPr/>
          <p:nvPr/>
        </p:nvSpPr>
        <p:spPr>
          <a:xfrm rot="16200000">
            <a:off x="7611895" y="2708310"/>
            <a:ext cx="411239" cy="1750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C8284EE-FB05-C16E-333B-860491948952}"/>
                  </a:ext>
                </a:extLst>
              </p:cNvPr>
              <p:cNvSpPr txBox="1"/>
              <p:nvPr/>
            </p:nvSpPr>
            <p:spPr>
              <a:xfrm>
                <a:off x="7368672" y="3827747"/>
                <a:ext cx="8976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ширина</m:t>
                      </m:r>
                    </m:oMath>
                  </m:oMathPara>
                </a14:m>
                <a:endParaRPr lang="en-US" dirty="0"/>
              </a:p>
            </p:txBody>
          </p:sp>
        </mc:Choice>
        <mc:Fallback xmlns="">
          <p:sp>
            <p:nvSpPr>
              <p:cNvPr id="33" name="TextBox 32">
                <a:extLst>
                  <a:ext uri="{FF2B5EF4-FFF2-40B4-BE49-F238E27FC236}">
                    <a16:creationId xmlns:a16="http://schemas.microsoft.com/office/drawing/2014/main" id="{8C8284EE-FB05-C16E-333B-860491948952}"/>
                  </a:ext>
                </a:extLst>
              </p:cNvPr>
              <p:cNvSpPr txBox="1">
                <a:spLocks noRot="1" noChangeAspect="1" noMove="1" noResize="1" noEditPoints="1" noAdjustHandles="1" noChangeArrowheads="1" noChangeShapeType="1" noTextEdit="1"/>
              </p:cNvSpPr>
              <p:nvPr/>
            </p:nvSpPr>
            <p:spPr>
              <a:xfrm>
                <a:off x="7368672" y="3827747"/>
                <a:ext cx="897682" cy="276999"/>
              </a:xfrm>
              <a:prstGeom prst="rect">
                <a:avLst/>
              </a:prstGeom>
              <a:blipFill>
                <a:blip r:embed="rId12"/>
                <a:stretch>
                  <a:fillRect l="-5442" r="-6122"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0237793-E2EA-2BE1-4551-8878CA90C44B}"/>
                  </a:ext>
                </a:extLst>
              </p:cNvPr>
              <p:cNvSpPr txBox="1"/>
              <p:nvPr/>
            </p:nvSpPr>
            <p:spPr>
              <a:xfrm>
                <a:off x="5549194" y="2518976"/>
                <a:ext cx="7742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висота</m:t>
                      </m:r>
                    </m:oMath>
                  </m:oMathPara>
                </a14:m>
                <a:endParaRPr lang="en-US" dirty="0"/>
              </a:p>
            </p:txBody>
          </p:sp>
        </mc:Choice>
        <mc:Fallback xmlns="">
          <p:sp>
            <p:nvSpPr>
              <p:cNvPr id="34" name="TextBox 33">
                <a:extLst>
                  <a:ext uri="{FF2B5EF4-FFF2-40B4-BE49-F238E27FC236}">
                    <a16:creationId xmlns:a16="http://schemas.microsoft.com/office/drawing/2014/main" id="{60237793-E2EA-2BE1-4551-8878CA90C44B}"/>
                  </a:ext>
                </a:extLst>
              </p:cNvPr>
              <p:cNvSpPr txBox="1">
                <a:spLocks noRot="1" noChangeAspect="1" noMove="1" noResize="1" noEditPoints="1" noAdjustHandles="1" noChangeArrowheads="1" noChangeShapeType="1" noTextEdit="1"/>
              </p:cNvSpPr>
              <p:nvPr/>
            </p:nvSpPr>
            <p:spPr>
              <a:xfrm>
                <a:off x="5549194" y="2518976"/>
                <a:ext cx="774251" cy="276999"/>
              </a:xfrm>
              <a:prstGeom prst="rect">
                <a:avLst/>
              </a:prstGeom>
              <a:blipFill>
                <a:blip r:embed="rId13"/>
                <a:stretch>
                  <a:fillRect l="-3150" r="-3937"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55C2F9-1253-6445-1E78-6DA3FD58ED79}"/>
                  </a:ext>
                </a:extLst>
              </p:cNvPr>
              <p:cNvSpPr txBox="1"/>
              <p:nvPr/>
            </p:nvSpPr>
            <p:spPr>
              <a:xfrm>
                <a:off x="2257919"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6" name="TextBox 5">
                <a:extLst>
                  <a:ext uri="{FF2B5EF4-FFF2-40B4-BE49-F238E27FC236}">
                    <a16:creationId xmlns:a16="http://schemas.microsoft.com/office/drawing/2014/main" id="{4C55C2F9-1253-6445-1E78-6DA3FD58ED79}"/>
                  </a:ext>
                </a:extLst>
              </p:cNvPr>
              <p:cNvSpPr txBox="1">
                <a:spLocks noRot="1" noChangeAspect="1" noMove="1" noResize="1" noEditPoints="1" noAdjustHandles="1" noChangeArrowheads="1" noChangeShapeType="1" noTextEdit="1"/>
              </p:cNvSpPr>
              <p:nvPr/>
            </p:nvSpPr>
            <p:spPr>
              <a:xfrm>
                <a:off x="2257919" y="5336064"/>
                <a:ext cx="583533" cy="381515"/>
              </a:xfrm>
              <a:prstGeom prst="rect">
                <a:avLst/>
              </a:prstGeom>
              <a:blipFill>
                <a:blip r:embed="rId1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9807971-2966-B234-D44A-05AD8CA78789}"/>
                  </a:ext>
                </a:extLst>
              </p:cNvPr>
              <p:cNvSpPr txBox="1"/>
              <p:nvPr/>
            </p:nvSpPr>
            <p:spPr>
              <a:xfrm>
                <a:off x="2841452"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11" name="TextBox 10">
                <a:extLst>
                  <a:ext uri="{FF2B5EF4-FFF2-40B4-BE49-F238E27FC236}">
                    <a16:creationId xmlns:a16="http://schemas.microsoft.com/office/drawing/2014/main" id="{D9807971-2966-B234-D44A-05AD8CA78789}"/>
                  </a:ext>
                </a:extLst>
              </p:cNvPr>
              <p:cNvSpPr txBox="1">
                <a:spLocks noRot="1" noChangeAspect="1" noMove="1" noResize="1" noEditPoints="1" noAdjustHandles="1" noChangeArrowheads="1" noChangeShapeType="1" noTextEdit="1"/>
              </p:cNvSpPr>
              <p:nvPr/>
            </p:nvSpPr>
            <p:spPr>
              <a:xfrm>
                <a:off x="2841452" y="5336064"/>
                <a:ext cx="583533" cy="381515"/>
              </a:xfrm>
              <a:prstGeom prst="rect">
                <a:avLst/>
              </a:prstGeom>
              <a:blipFill>
                <a:blip r:embed="rId1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B9566A-BE08-CE41-1B06-CF929D47A505}"/>
                  </a:ext>
                </a:extLst>
              </p:cNvPr>
              <p:cNvSpPr txBox="1"/>
              <p:nvPr/>
            </p:nvSpPr>
            <p:spPr>
              <a:xfrm>
                <a:off x="4008518" y="53360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uk-UA" b="0" i="1" smtClean="0">
                              <a:latin typeface="Cambria Math" panose="02040503050406030204" pitchFamily="18" charset="0"/>
                            </a:rPr>
                            <m:t>0</m:t>
                          </m:r>
                          <m:r>
                            <a:rPr lang="en-US" b="0" i="1" smtClean="0">
                              <a:latin typeface="Cambria Math" panose="02040503050406030204" pitchFamily="18" charset="0"/>
                            </a:rPr>
                            <m:t>,</m:t>
                          </m:r>
                          <m:r>
                            <a:rPr lang="uk-UA" b="0" i="1" smtClean="0">
                              <a:latin typeface="Cambria Math" panose="02040503050406030204" pitchFamily="18" charset="0"/>
                            </a:rPr>
                            <m:t>1</m:t>
                          </m:r>
                        </m:sub>
                      </m:sSub>
                    </m:oMath>
                  </m:oMathPara>
                </a14:m>
                <a:endParaRPr lang="en-US" dirty="0"/>
              </a:p>
            </p:txBody>
          </p:sp>
        </mc:Choice>
        <mc:Fallback xmlns="">
          <p:sp>
            <p:nvSpPr>
              <p:cNvPr id="15" name="TextBox 14">
                <a:extLst>
                  <a:ext uri="{FF2B5EF4-FFF2-40B4-BE49-F238E27FC236}">
                    <a16:creationId xmlns:a16="http://schemas.microsoft.com/office/drawing/2014/main" id="{FEB9566A-BE08-CE41-1B06-CF929D47A505}"/>
                  </a:ext>
                </a:extLst>
              </p:cNvPr>
              <p:cNvSpPr txBox="1">
                <a:spLocks noRot="1" noChangeAspect="1" noMove="1" noResize="1" noEditPoints="1" noAdjustHandles="1" noChangeArrowheads="1" noChangeShapeType="1" noTextEdit="1"/>
              </p:cNvSpPr>
              <p:nvPr/>
            </p:nvSpPr>
            <p:spPr>
              <a:xfrm>
                <a:off x="4008518" y="5336060"/>
                <a:ext cx="583533" cy="381515"/>
              </a:xfrm>
              <a:prstGeom prst="rect">
                <a:avLst/>
              </a:prstGeom>
              <a:blipFill>
                <a:blip r:embed="rId1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36CD1A-1FE8-9478-9982-A67FA738270E}"/>
                  </a:ext>
                </a:extLst>
              </p:cNvPr>
              <p:cNvSpPr txBox="1"/>
              <p:nvPr/>
            </p:nvSpPr>
            <p:spPr>
              <a:xfrm>
                <a:off x="4592051"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uk-UA" b="0" i="1" smtClean="0">
                              <a:latin typeface="Cambria Math" panose="02040503050406030204" pitchFamily="18" charset="0"/>
                            </a:rPr>
                            <m:t>1</m:t>
                          </m:r>
                          <m:r>
                            <a:rPr lang="en-US"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BB36CD1A-1FE8-9478-9982-A67FA738270E}"/>
                  </a:ext>
                </a:extLst>
              </p:cNvPr>
              <p:cNvSpPr txBox="1">
                <a:spLocks noRot="1" noChangeAspect="1" noMove="1" noResize="1" noEditPoints="1" noAdjustHandles="1" noChangeArrowheads="1" noChangeShapeType="1" noTextEdit="1"/>
              </p:cNvSpPr>
              <p:nvPr/>
            </p:nvSpPr>
            <p:spPr>
              <a:xfrm>
                <a:off x="4592051" y="5336061"/>
                <a:ext cx="583533" cy="381515"/>
              </a:xfrm>
              <a:prstGeom prst="rect">
                <a:avLst/>
              </a:prstGeom>
              <a:blipFill>
                <a:blip r:embed="rId1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E91EDF-ACFF-71E5-0875-FF3A91AEEE2B}"/>
                  </a:ext>
                </a:extLst>
              </p:cNvPr>
              <p:cNvSpPr txBox="1"/>
              <p:nvPr/>
            </p:nvSpPr>
            <p:spPr>
              <a:xfrm>
                <a:off x="5175584"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uk-UA" b="0" i="1" smtClean="0">
                              <a:latin typeface="Cambria Math" panose="02040503050406030204" pitchFamily="18" charset="0"/>
                            </a:rPr>
                            <m:t>2</m:t>
                          </m:r>
                          <m:r>
                            <a:rPr lang="en-US" b="0" i="1" smtClean="0">
                              <a:latin typeface="Cambria Math" panose="02040503050406030204" pitchFamily="18" charset="0"/>
                            </a:rPr>
                            <m:t>,1</m:t>
                          </m:r>
                        </m:sub>
                      </m:sSub>
                    </m:oMath>
                  </m:oMathPara>
                </a14:m>
                <a:endParaRPr lang="en-US" dirty="0"/>
              </a:p>
            </p:txBody>
          </p:sp>
        </mc:Choice>
        <mc:Fallback xmlns="">
          <p:sp>
            <p:nvSpPr>
              <p:cNvPr id="17" name="TextBox 16">
                <a:extLst>
                  <a:ext uri="{FF2B5EF4-FFF2-40B4-BE49-F238E27FC236}">
                    <a16:creationId xmlns:a16="http://schemas.microsoft.com/office/drawing/2014/main" id="{7EE91EDF-ACFF-71E5-0875-FF3A91AEEE2B}"/>
                  </a:ext>
                </a:extLst>
              </p:cNvPr>
              <p:cNvSpPr txBox="1">
                <a:spLocks noRot="1" noChangeAspect="1" noMove="1" noResize="1" noEditPoints="1" noAdjustHandles="1" noChangeArrowheads="1" noChangeShapeType="1" noTextEdit="1"/>
              </p:cNvSpPr>
              <p:nvPr/>
            </p:nvSpPr>
            <p:spPr>
              <a:xfrm>
                <a:off x="5175584" y="5336061"/>
                <a:ext cx="583533" cy="381515"/>
              </a:xfrm>
              <a:prstGeom prst="rect">
                <a:avLst/>
              </a:prstGeom>
              <a:blipFill>
                <a:blip r:embed="rId1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A342EE-D1D6-9508-012A-DC0ECFAFCF44}"/>
                  </a:ext>
                </a:extLst>
              </p:cNvPr>
              <p:cNvSpPr txBox="1"/>
              <p:nvPr/>
            </p:nvSpPr>
            <p:spPr>
              <a:xfrm>
                <a:off x="5759117" y="5336058"/>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uk-UA" b="0" i="1" smtClean="0">
                              <a:latin typeface="Cambria Math" panose="02040503050406030204" pitchFamily="18" charset="0"/>
                            </a:rPr>
                            <m:t>0</m:t>
                          </m:r>
                          <m:r>
                            <a:rPr lang="en-US" i="1">
                              <a:latin typeface="Cambria Math" panose="02040503050406030204" pitchFamily="18" charset="0"/>
                            </a:rPr>
                            <m:t>,</m:t>
                          </m:r>
                          <m:r>
                            <a:rPr lang="uk-UA"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D8A342EE-D1D6-9508-012A-DC0ECFAFCF44}"/>
                  </a:ext>
                </a:extLst>
              </p:cNvPr>
              <p:cNvSpPr txBox="1">
                <a:spLocks noRot="1" noChangeAspect="1" noMove="1" noResize="1" noEditPoints="1" noAdjustHandles="1" noChangeArrowheads="1" noChangeShapeType="1" noTextEdit="1"/>
              </p:cNvSpPr>
              <p:nvPr/>
            </p:nvSpPr>
            <p:spPr>
              <a:xfrm>
                <a:off x="5759117" y="5336058"/>
                <a:ext cx="583533" cy="381515"/>
              </a:xfrm>
              <a:prstGeom prst="rect">
                <a:avLst/>
              </a:prstGeom>
              <a:blipFill>
                <a:blip r:embed="rId1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406123D-5300-81B9-3D0B-AEF5A067ED7F}"/>
                  </a:ext>
                </a:extLst>
              </p:cNvPr>
              <p:cNvSpPr txBox="1"/>
              <p:nvPr/>
            </p:nvSpPr>
            <p:spPr>
              <a:xfrm>
                <a:off x="6342650" y="5336057"/>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uk-UA" b="0" i="1" smtClean="0">
                              <a:latin typeface="Cambria Math" panose="02040503050406030204" pitchFamily="18" charset="0"/>
                            </a:rPr>
                            <m:t>1</m:t>
                          </m:r>
                          <m:r>
                            <a:rPr lang="en-US" i="1">
                              <a:latin typeface="Cambria Math" panose="02040503050406030204" pitchFamily="18" charset="0"/>
                            </a:rPr>
                            <m:t>,</m:t>
                          </m:r>
                          <m:r>
                            <a:rPr lang="uk-UA" i="1">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1406123D-5300-81B9-3D0B-AEF5A067ED7F}"/>
                  </a:ext>
                </a:extLst>
              </p:cNvPr>
              <p:cNvSpPr txBox="1">
                <a:spLocks noRot="1" noChangeAspect="1" noMove="1" noResize="1" noEditPoints="1" noAdjustHandles="1" noChangeArrowheads="1" noChangeShapeType="1" noTextEdit="1"/>
              </p:cNvSpPr>
              <p:nvPr/>
            </p:nvSpPr>
            <p:spPr>
              <a:xfrm>
                <a:off x="6342650" y="5336057"/>
                <a:ext cx="583533" cy="381515"/>
              </a:xfrm>
              <a:prstGeom prst="rect">
                <a:avLst/>
              </a:prstGeom>
              <a:blipFill>
                <a:blip r:embed="rId2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57CE88B-C2F5-E440-31B7-46AC970F7B68}"/>
                  </a:ext>
                </a:extLst>
              </p:cNvPr>
              <p:cNvSpPr txBox="1"/>
              <p:nvPr/>
            </p:nvSpPr>
            <p:spPr>
              <a:xfrm>
                <a:off x="6926183" y="533605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uk-UA" b="0" i="1" smtClean="0">
                              <a:latin typeface="Cambria Math" panose="02040503050406030204" pitchFamily="18" charset="0"/>
                            </a:rPr>
                            <m:t>2</m:t>
                          </m:r>
                          <m:r>
                            <a:rPr lang="en-US" i="1">
                              <a:latin typeface="Cambria Math" panose="02040503050406030204" pitchFamily="18" charset="0"/>
                            </a:rPr>
                            <m:t>,</m:t>
                          </m:r>
                          <m:r>
                            <a:rPr lang="uk-UA" i="1">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857CE88B-C2F5-E440-31B7-46AC970F7B68}"/>
                  </a:ext>
                </a:extLst>
              </p:cNvPr>
              <p:cNvSpPr txBox="1">
                <a:spLocks noRot="1" noChangeAspect="1" noMove="1" noResize="1" noEditPoints="1" noAdjustHandles="1" noChangeArrowheads="1" noChangeShapeType="1" noTextEdit="1"/>
              </p:cNvSpPr>
              <p:nvPr/>
            </p:nvSpPr>
            <p:spPr>
              <a:xfrm>
                <a:off x="6926183" y="5336056"/>
                <a:ext cx="583533" cy="381515"/>
              </a:xfrm>
              <a:prstGeom prst="rect">
                <a:avLst/>
              </a:prstGeom>
              <a:blipFill>
                <a:blip r:embed="rId2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1E265C5-0610-84CA-FA7D-C39E483E7928}"/>
                  </a:ext>
                </a:extLst>
              </p:cNvPr>
              <p:cNvSpPr txBox="1"/>
              <p:nvPr/>
            </p:nvSpPr>
            <p:spPr>
              <a:xfrm>
                <a:off x="1306201" y="5380967"/>
                <a:ext cx="868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пам</m:t>
                      </m:r>
                      <m:r>
                        <m:rPr>
                          <m:nor/>
                        </m:rPr>
                        <a:rPr lang="uk-UA" dirty="0"/>
                        <m:t>’</m:t>
                      </m:r>
                      <m:r>
                        <a:rPr lang="uk-UA" b="0" i="1" smtClean="0">
                          <a:latin typeface="Cambria Math" panose="02040503050406030204" pitchFamily="18" charset="0"/>
                        </a:rPr>
                        <m:t>ять</m:t>
                      </m:r>
                    </m:oMath>
                  </m:oMathPara>
                </a14:m>
                <a:endParaRPr lang="en-US" dirty="0"/>
              </a:p>
            </p:txBody>
          </p:sp>
        </mc:Choice>
        <mc:Fallback xmlns="">
          <p:sp>
            <p:nvSpPr>
              <p:cNvPr id="41" name="TextBox 40">
                <a:extLst>
                  <a:ext uri="{FF2B5EF4-FFF2-40B4-BE49-F238E27FC236}">
                    <a16:creationId xmlns:a16="http://schemas.microsoft.com/office/drawing/2014/main" id="{71E265C5-0610-84CA-FA7D-C39E483E7928}"/>
                  </a:ext>
                </a:extLst>
              </p:cNvPr>
              <p:cNvSpPr txBox="1">
                <a:spLocks noRot="1" noChangeAspect="1" noMove="1" noResize="1" noEditPoints="1" noAdjustHandles="1" noChangeArrowheads="1" noChangeShapeType="1" noTextEdit="1"/>
              </p:cNvSpPr>
              <p:nvPr/>
            </p:nvSpPr>
            <p:spPr>
              <a:xfrm>
                <a:off x="1306201" y="5380967"/>
                <a:ext cx="868828" cy="276999"/>
              </a:xfrm>
              <a:prstGeom prst="rect">
                <a:avLst/>
              </a:prstGeom>
              <a:blipFill>
                <a:blip r:embed="rId22"/>
                <a:stretch>
                  <a:fillRect l="-2797" r="-3497" b="-13333"/>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67AB8F12-9A0D-4006-9A75-B530A5BD2609}"/>
              </a:ext>
            </a:extLst>
          </p:cNvPr>
          <p:cNvSpPr/>
          <p:nvPr/>
        </p:nvSpPr>
        <p:spPr>
          <a:xfrm rot="5400000">
            <a:off x="3839075" y="3326727"/>
            <a:ext cx="338886" cy="3501198"/>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30B6F1-516E-A714-8C75-095A70D45E24}"/>
                  </a:ext>
                </a:extLst>
              </p:cNvPr>
              <p:cNvSpPr txBox="1"/>
              <p:nvPr/>
            </p:nvSpPr>
            <p:spPr>
              <a:xfrm>
                <a:off x="2841452" y="4541589"/>
                <a:ext cx="244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𝑦</m:t>
                      </m:r>
                      <m:r>
                        <a:rPr lang="en-US" b="0" i="1" smtClean="0">
                          <a:latin typeface="Cambria Math" panose="02040503050406030204" pitchFamily="18" charset="0"/>
                        </a:rPr>
                        <m:t>∗</m:t>
                      </m:r>
                      <m:r>
                        <a:rPr lang="uk-UA" b="0" i="1" smtClean="0">
                          <a:latin typeface="Cambria Math" panose="02040503050406030204" pitchFamily="18" charset="0"/>
                        </a:rPr>
                        <m:t>ширина</m:t>
                      </m:r>
                      <m:r>
                        <a:rPr lang="en-US" b="0" i="1" smtClean="0">
                          <a:latin typeface="Cambria Math" panose="02040503050406030204" pitchFamily="18" charset="0"/>
                        </a:rPr>
                        <m:t>=</m:t>
                      </m:r>
                      <m:r>
                        <a:rPr lang="uk-UA" b="0" i="1" smtClean="0">
                          <a:latin typeface="Cambria Math" panose="02040503050406030204" pitchFamily="18" charset="0"/>
                        </a:rPr>
                        <m:t>2</m:t>
                      </m:r>
                      <m:r>
                        <a:rPr lang="en-US" b="0" i="1" smtClean="0">
                          <a:latin typeface="Cambria Math" panose="02040503050406030204" pitchFamily="18" charset="0"/>
                        </a:rPr>
                        <m:t>∗</m:t>
                      </m:r>
                      <m:r>
                        <a:rPr lang="uk-UA" b="0" i="1" smtClean="0">
                          <a:latin typeface="Cambria Math" panose="02040503050406030204" pitchFamily="18" charset="0"/>
                        </a:rPr>
                        <m:t>3</m:t>
                      </m:r>
                      <m:r>
                        <a:rPr lang="en-US" b="0" i="1" smtClean="0">
                          <a:latin typeface="Cambria Math" panose="02040503050406030204" pitchFamily="18" charset="0"/>
                        </a:rPr>
                        <m:t>=6</m:t>
                      </m:r>
                    </m:oMath>
                  </m:oMathPara>
                </a14:m>
                <a:endParaRPr lang="en-US" dirty="0"/>
              </a:p>
            </p:txBody>
          </p:sp>
        </mc:Choice>
        <mc:Fallback xmlns="">
          <p:sp>
            <p:nvSpPr>
              <p:cNvPr id="44" name="TextBox 43">
                <a:extLst>
                  <a:ext uri="{FF2B5EF4-FFF2-40B4-BE49-F238E27FC236}">
                    <a16:creationId xmlns:a16="http://schemas.microsoft.com/office/drawing/2014/main" id="{B030B6F1-516E-A714-8C75-095A70D45E24}"/>
                  </a:ext>
                </a:extLst>
              </p:cNvPr>
              <p:cNvSpPr txBox="1">
                <a:spLocks noRot="1" noChangeAspect="1" noMove="1" noResize="1" noEditPoints="1" noAdjustHandles="1" noChangeArrowheads="1" noChangeShapeType="1" noTextEdit="1"/>
              </p:cNvSpPr>
              <p:nvPr/>
            </p:nvSpPr>
            <p:spPr>
              <a:xfrm>
                <a:off x="2841452" y="4541589"/>
                <a:ext cx="2448555" cy="276999"/>
              </a:xfrm>
              <a:prstGeom prst="rect">
                <a:avLst/>
              </a:prstGeom>
              <a:blipFill>
                <a:blip r:embed="rId23"/>
                <a:stretch>
                  <a:fillRect l="-1741" r="-1741"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3C35AD8-15B4-0711-1BA5-60517C285AA8}"/>
                  </a:ext>
                </a:extLst>
              </p:cNvPr>
              <p:cNvSpPr txBox="1"/>
              <p:nvPr/>
            </p:nvSpPr>
            <p:spPr>
              <a:xfrm>
                <a:off x="3422974" y="533605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uk-UA" b="0" i="1" smtClean="0">
                              <a:latin typeface="Cambria Math" panose="02040503050406030204" pitchFamily="18" charset="0"/>
                            </a:rPr>
                            <m:t>2</m:t>
                          </m:r>
                          <m:r>
                            <a:rPr lang="en-US" b="0" i="1" smtClean="0">
                              <a:latin typeface="Cambria Math" panose="02040503050406030204" pitchFamily="18" charset="0"/>
                            </a:rPr>
                            <m:t>,0</m:t>
                          </m:r>
                        </m:sub>
                      </m:sSub>
                    </m:oMath>
                  </m:oMathPara>
                </a14:m>
                <a:endParaRPr lang="en-US" dirty="0"/>
              </a:p>
            </p:txBody>
          </p:sp>
        </mc:Choice>
        <mc:Fallback xmlns="">
          <p:sp>
            <p:nvSpPr>
              <p:cNvPr id="45" name="TextBox 44">
                <a:extLst>
                  <a:ext uri="{FF2B5EF4-FFF2-40B4-BE49-F238E27FC236}">
                    <a16:creationId xmlns:a16="http://schemas.microsoft.com/office/drawing/2014/main" id="{F3C35AD8-15B4-0711-1BA5-60517C285AA8}"/>
                  </a:ext>
                </a:extLst>
              </p:cNvPr>
              <p:cNvSpPr txBox="1">
                <a:spLocks noRot="1" noChangeAspect="1" noMove="1" noResize="1" noEditPoints="1" noAdjustHandles="1" noChangeArrowheads="1" noChangeShapeType="1" noTextEdit="1"/>
              </p:cNvSpPr>
              <p:nvPr/>
            </p:nvSpPr>
            <p:spPr>
              <a:xfrm>
                <a:off x="3422974" y="5336053"/>
                <a:ext cx="583533" cy="381515"/>
              </a:xfrm>
              <a:prstGeom prst="rect">
                <a:avLst/>
              </a:prstGeom>
              <a:blipFill>
                <a:blip r:embed="rId24"/>
                <a:stretch>
                  <a:fillRect/>
                </a:stretch>
              </a:blipFill>
              <a:ln w="19050">
                <a:solidFill>
                  <a:schemeClr val="tx1"/>
                </a:solidFill>
              </a:ln>
            </p:spPr>
            <p:txBody>
              <a:bodyPr/>
              <a:lstStyle/>
              <a:p>
                <a:r>
                  <a:rPr lang="en-US">
                    <a:noFill/>
                  </a:rPr>
                  <a:t> </a:t>
                </a:r>
              </a:p>
            </p:txBody>
          </p:sp>
        </mc:Fallback>
      </mc:AlternateContent>
      <p:sp>
        <p:nvSpPr>
          <p:cNvPr id="46" name="Rectangle 45">
            <a:extLst>
              <a:ext uri="{FF2B5EF4-FFF2-40B4-BE49-F238E27FC236}">
                <a16:creationId xmlns:a16="http://schemas.microsoft.com/office/drawing/2014/main" id="{B8F3EDAF-8082-B3EA-1B62-4F74C1474915}"/>
              </a:ext>
            </a:extLst>
          </p:cNvPr>
          <p:cNvSpPr/>
          <p:nvPr/>
        </p:nvSpPr>
        <p:spPr>
          <a:xfrm>
            <a:off x="2257919" y="5336053"/>
            <a:ext cx="3501198" cy="381515"/>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Left Brace 47">
            <a:extLst>
              <a:ext uri="{FF2B5EF4-FFF2-40B4-BE49-F238E27FC236}">
                <a16:creationId xmlns:a16="http://schemas.microsoft.com/office/drawing/2014/main" id="{57B37355-4489-E6E9-DA3F-FBFAA5722CE1}"/>
              </a:ext>
            </a:extLst>
          </p:cNvPr>
          <p:cNvSpPr/>
          <p:nvPr/>
        </p:nvSpPr>
        <p:spPr>
          <a:xfrm rot="5400000">
            <a:off x="5889456" y="4793575"/>
            <a:ext cx="338886" cy="567502"/>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4E144CC-ADBA-B550-C389-51C0AD695CD0}"/>
                  </a:ext>
                </a:extLst>
              </p:cNvPr>
              <p:cNvSpPr txBox="1"/>
              <p:nvPr/>
            </p:nvSpPr>
            <p:spPr>
              <a:xfrm>
                <a:off x="5746826" y="4543276"/>
                <a:ext cx="624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𝑥</m:t>
                      </m:r>
                      <m:r>
                        <a:rPr lang="en-US" b="0" i="1" smtClean="0">
                          <a:latin typeface="Cambria Math" panose="02040503050406030204" pitchFamily="18" charset="0"/>
                        </a:rPr>
                        <m:t>=1</m:t>
                      </m:r>
                    </m:oMath>
                  </m:oMathPara>
                </a14:m>
                <a:endParaRPr lang="en-US" dirty="0"/>
              </a:p>
            </p:txBody>
          </p:sp>
        </mc:Choice>
        <mc:Fallback xmlns="">
          <p:sp>
            <p:nvSpPr>
              <p:cNvPr id="49" name="TextBox 48">
                <a:extLst>
                  <a:ext uri="{FF2B5EF4-FFF2-40B4-BE49-F238E27FC236}">
                    <a16:creationId xmlns:a16="http://schemas.microsoft.com/office/drawing/2014/main" id="{F4E144CC-ADBA-B550-C389-51C0AD695CD0}"/>
                  </a:ext>
                </a:extLst>
              </p:cNvPr>
              <p:cNvSpPr txBox="1">
                <a:spLocks noRot="1" noChangeAspect="1" noMove="1" noResize="1" noEditPoints="1" noAdjustHandles="1" noChangeArrowheads="1" noChangeShapeType="1" noTextEdit="1"/>
              </p:cNvSpPr>
              <p:nvPr/>
            </p:nvSpPr>
            <p:spPr>
              <a:xfrm>
                <a:off x="5746826" y="4543276"/>
                <a:ext cx="624145" cy="276999"/>
              </a:xfrm>
              <a:prstGeom prst="rect">
                <a:avLst/>
              </a:prstGeom>
              <a:blipFill>
                <a:blip r:embed="rId25"/>
                <a:stretch>
                  <a:fillRect l="-3922" r="-7843" b="-10870"/>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39D4587F-8E22-778A-0FAC-2D0B23D96E78}"/>
              </a:ext>
            </a:extLst>
          </p:cNvPr>
          <p:cNvSpPr/>
          <p:nvPr/>
        </p:nvSpPr>
        <p:spPr>
          <a:xfrm>
            <a:off x="5759117" y="5336052"/>
            <a:ext cx="581522" cy="381515"/>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40418D2-FA19-E861-B190-A23B5882CE4F}"/>
              </a:ext>
            </a:extLst>
          </p:cNvPr>
          <p:cNvSpPr/>
          <p:nvPr/>
        </p:nvSpPr>
        <p:spPr>
          <a:xfrm>
            <a:off x="6284512" y="5174122"/>
            <a:ext cx="731906" cy="69965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6" grpId="0" animBg="1"/>
      <p:bldP spid="48" grpId="0" animBg="1"/>
      <p:bldP spid="49" grpId="0"/>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5E32-6B16-A25B-2324-882AB1ED7A54}"/>
              </a:ext>
            </a:extLst>
          </p:cNvPr>
          <p:cNvSpPr>
            <a:spLocks noGrp="1"/>
          </p:cNvSpPr>
          <p:nvPr>
            <p:ph type="title"/>
          </p:nvPr>
        </p:nvSpPr>
        <p:spPr/>
        <p:txBody>
          <a:bodyPr/>
          <a:lstStyle/>
          <a:p>
            <a:r>
              <a:rPr lang="uk-UA" dirty="0"/>
              <a:t>Розташування Пам’ять </a:t>
            </a:r>
            <a:r>
              <a:rPr lang="uk-UA" dirty="0" err="1"/>
              <a:t>Бітмапа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D31878-24A9-A9C5-B85D-8362F7C8A825}"/>
                  </a:ext>
                </a:extLst>
              </p:cNvPr>
              <p:cNvSpPr>
                <a:spLocks noGrp="1"/>
              </p:cNvSpPr>
              <p:nvPr>
                <p:ph idx="1"/>
              </p:nvPr>
            </p:nvSpPr>
            <p:spPr>
              <a:xfrm>
                <a:off x="1261872" y="1828799"/>
                <a:ext cx="4287322" cy="1525989"/>
              </a:xfrm>
            </p:spPr>
            <p:txBody>
              <a:bodyPr>
                <a:normAutofit/>
              </a:bodyPr>
              <a:lstStyle/>
              <a:p>
                <a:r>
                  <a:rPr lang="uk-UA" dirty="0"/>
                  <a:t>Щоби </a:t>
                </a:r>
                <a:r>
                  <a:rPr lang="uk-UA" dirty="0" err="1"/>
                  <a:t>ітерувати</a:t>
                </a:r>
                <a:r>
                  <a:rPr lang="uk-UA" dirty="0"/>
                  <a:t> всіх пікселів, ми перше </a:t>
                </a:r>
                <a:r>
                  <a:rPr lang="uk-UA" dirty="0" err="1"/>
                  <a:t>ітеруємо</a:t>
                </a:r>
                <a:r>
                  <a:rPr lang="uk-UA" dirty="0"/>
                  <a:t> на </a:t>
                </a:r>
                <a:r>
                  <a:rPr lang="uk-UA" dirty="0" err="1"/>
                  <a:t>висотину</a:t>
                </a:r>
                <a:r>
                  <a:rPr lang="uk-UA" dirty="0"/>
                  <a:t> (</a:t>
                </a:r>
                <a14:m>
                  <m:oMath xmlns:m="http://schemas.openxmlformats.org/officeDocument/2006/math">
                    <m:r>
                      <a:rPr lang="en-US" i="1" dirty="0" smtClean="0">
                        <a:latin typeface="Cambria Math" panose="02040503050406030204" pitchFamily="18" charset="0"/>
                      </a:rPr>
                      <m:t>𝑦</m:t>
                    </m:r>
                  </m:oMath>
                </a14:m>
                <a:r>
                  <a:rPr lang="en-US" dirty="0"/>
                  <a:t>) </a:t>
                </a:r>
                <a:r>
                  <a:rPr lang="uk-UA" dirty="0"/>
                  <a:t>а тоді на ширину</a:t>
                </a:r>
                <a:r>
                  <a:rPr lang="en-US" dirty="0"/>
                  <a:t> (</a:t>
                </a:r>
                <a14:m>
                  <m:oMath xmlns:m="http://schemas.openxmlformats.org/officeDocument/2006/math">
                    <m:r>
                      <a:rPr lang="en-US" i="1" dirty="0" smtClean="0">
                        <a:latin typeface="Cambria Math" panose="02040503050406030204" pitchFamily="18" charset="0"/>
                      </a:rPr>
                      <m:t>𝑥</m:t>
                    </m:r>
                  </m:oMath>
                </a14:m>
                <a:r>
                  <a:rPr lang="en-US" dirty="0"/>
                  <a:t>)</a:t>
                </a:r>
              </a:p>
              <a:p>
                <a:pPr lvl="1"/>
                <a:r>
                  <a:rPr lang="uk-UA" dirty="0"/>
                  <a:t>Ми </a:t>
                </a:r>
                <a:r>
                  <a:rPr lang="uk-UA" dirty="0" err="1"/>
                  <a:t>ітеруємо</a:t>
                </a:r>
                <a:r>
                  <a:rPr lang="uk-UA" dirty="0"/>
                  <a:t> наший масив лінійно в пам'яті</a:t>
                </a:r>
                <a:endParaRPr lang="en-US" dirty="0"/>
              </a:p>
            </p:txBody>
          </p:sp>
        </mc:Choice>
        <mc:Fallback xmlns="">
          <p:sp>
            <p:nvSpPr>
              <p:cNvPr id="3" name="Content Placeholder 2">
                <a:extLst>
                  <a:ext uri="{FF2B5EF4-FFF2-40B4-BE49-F238E27FC236}">
                    <a16:creationId xmlns:a16="http://schemas.microsoft.com/office/drawing/2014/main" id="{B6D31878-24A9-A9C5-B85D-8362F7C8A825}"/>
                  </a:ext>
                </a:extLst>
              </p:cNvPr>
              <p:cNvSpPr>
                <a:spLocks noGrp="1" noRot="1" noChangeAspect="1" noMove="1" noResize="1" noEditPoints="1" noAdjustHandles="1" noChangeArrowheads="1" noChangeShapeType="1" noTextEdit="1"/>
              </p:cNvSpPr>
              <p:nvPr>
                <p:ph idx="1"/>
              </p:nvPr>
            </p:nvSpPr>
            <p:spPr>
              <a:xfrm>
                <a:off x="1261872" y="1828799"/>
                <a:ext cx="4287322" cy="1525989"/>
              </a:xfrm>
              <a:blipFill>
                <a:blip r:embed="rId2"/>
                <a:stretch>
                  <a:fillRect l="-284" t="-2800"/>
                </a:stretch>
              </a:blipFill>
            </p:spPr>
            <p:txBody>
              <a:bodyPr/>
              <a:lstStyle/>
              <a:p>
                <a:r>
                  <a:rPr lang="en-US">
                    <a:noFill/>
                  </a:rPr>
                  <a:t> </a:t>
                </a:r>
              </a:p>
            </p:txBody>
          </p:sp>
        </mc:Fallback>
      </mc:AlternateContent>
      <p:pic>
        <p:nvPicPr>
          <p:cNvPr id="11" name="Picture 10" descr="Text&#10;&#10;Description automatically generated">
            <a:extLst>
              <a:ext uri="{FF2B5EF4-FFF2-40B4-BE49-F238E27FC236}">
                <a16:creationId xmlns:a16="http://schemas.microsoft.com/office/drawing/2014/main" id="{A8CAD4A3-70BB-8860-9A5A-101FFD8F1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117" y="1928378"/>
            <a:ext cx="4195031" cy="19584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B028BC-E8B8-F8E5-8C4E-C57D19B707AB}"/>
                  </a:ext>
                </a:extLst>
              </p:cNvPr>
              <p:cNvSpPr txBox="1"/>
              <p:nvPr/>
            </p:nvSpPr>
            <p:spPr>
              <a:xfrm>
                <a:off x="2257919"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14" name="TextBox 13">
                <a:extLst>
                  <a:ext uri="{FF2B5EF4-FFF2-40B4-BE49-F238E27FC236}">
                    <a16:creationId xmlns:a16="http://schemas.microsoft.com/office/drawing/2014/main" id="{29B028BC-E8B8-F8E5-8C4E-C57D19B707AB}"/>
                  </a:ext>
                </a:extLst>
              </p:cNvPr>
              <p:cNvSpPr txBox="1">
                <a:spLocks noRot="1" noChangeAspect="1" noMove="1" noResize="1" noEditPoints="1" noAdjustHandles="1" noChangeArrowheads="1" noChangeShapeType="1" noTextEdit="1"/>
              </p:cNvSpPr>
              <p:nvPr/>
            </p:nvSpPr>
            <p:spPr>
              <a:xfrm>
                <a:off x="2257919" y="5336064"/>
                <a:ext cx="583533" cy="381515"/>
              </a:xfrm>
              <a:prstGeom prst="rect">
                <a:avLst/>
              </a:prstGeom>
              <a:blipFill>
                <a:blip r:embed="rId2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2B89CE2-7620-76A4-EAD1-6187087A4869}"/>
                  </a:ext>
                </a:extLst>
              </p:cNvPr>
              <p:cNvSpPr txBox="1"/>
              <p:nvPr/>
            </p:nvSpPr>
            <p:spPr>
              <a:xfrm>
                <a:off x="2841452"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15" name="TextBox 14">
                <a:extLst>
                  <a:ext uri="{FF2B5EF4-FFF2-40B4-BE49-F238E27FC236}">
                    <a16:creationId xmlns:a16="http://schemas.microsoft.com/office/drawing/2014/main" id="{42B89CE2-7620-76A4-EAD1-6187087A4869}"/>
                  </a:ext>
                </a:extLst>
              </p:cNvPr>
              <p:cNvSpPr txBox="1">
                <a:spLocks noRot="1" noChangeAspect="1" noMove="1" noResize="1" noEditPoints="1" noAdjustHandles="1" noChangeArrowheads="1" noChangeShapeType="1" noTextEdit="1"/>
              </p:cNvSpPr>
              <p:nvPr/>
            </p:nvSpPr>
            <p:spPr>
              <a:xfrm>
                <a:off x="2841452" y="5336064"/>
                <a:ext cx="583533" cy="381515"/>
              </a:xfrm>
              <a:prstGeom prst="rect">
                <a:avLst/>
              </a:prstGeom>
              <a:blipFill>
                <a:blip r:embed="rId2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3F84DBE-C28B-4CE8-5159-BD745D0E3E00}"/>
                  </a:ext>
                </a:extLst>
              </p:cNvPr>
              <p:cNvSpPr txBox="1"/>
              <p:nvPr/>
            </p:nvSpPr>
            <p:spPr>
              <a:xfrm>
                <a:off x="3424985"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B3F84DBE-C28B-4CE8-5159-BD745D0E3E00}"/>
                  </a:ext>
                </a:extLst>
              </p:cNvPr>
              <p:cNvSpPr txBox="1">
                <a:spLocks noRot="1" noChangeAspect="1" noMove="1" noResize="1" noEditPoints="1" noAdjustHandles="1" noChangeArrowheads="1" noChangeShapeType="1" noTextEdit="1"/>
              </p:cNvSpPr>
              <p:nvPr/>
            </p:nvSpPr>
            <p:spPr>
              <a:xfrm>
                <a:off x="3424985" y="5336061"/>
                <a:ext cx="583533" cy="381515"/>
              </a:xfrm>
              <a:prstGeom prst="rect">
                <a:avLst/>
              </a:prstGeom>
              <a:blipFill>
                <a:blip r:embed="rId2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88BC288-018A-E681-29E4-2F6168EEA278}"/>
                  </a:ext>
                </a:extLst>
              </p:cNvPr>
              <p:cNvSpPr txBox="1"/>
              <p:nvPr/>
            </p:nvSpPr>
            <p:spPr>
              <a:xfrm>
                <a:off x="4008518" y="53360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388BC288-018A-E681-29E4-2F6168EEA278}"/>
                  </a:ext>
                </a:extLst>
              </p:cNvPr>
              <p:cNvSpPr txBox="1">
                <a:spLocks noRot="1" noChangeAspect="1" noMove="1" noResize="1" noEditPoints="1" noAdjustHandles="1" noChangeArrowheads="1" noChangeShapeType="1" noTextEdit="1"/>
              </p:cNvSpPr>
              <p:nvPr/>
            </p:nvSpPr>
            <p:spPr>
              <a:xfrm>
                <a:off x="4008518" y="5336060"/>
                <a:ext cx="583533" cy="381515"/>
              </a:xfrm>
              <a:prstGeom prst="rect">
                <a:avLst/>
              </a:prstGeom>
              <a:blipFill>
                <a:blip r:embed="rId2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AB5D22D-E2EB-6E23-7CC7-D7B01DF08FC1}"/>
                  </a:ext>
                </a:extLst>
              </p:cNvPr>
              <p:cNvSpPr txBox="1"/>
              <p:nvPr/>
            </p:nvSpPr>
            <p:spPr>
              <a:xfrm>
                <a:off x="4592051"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0,1</m:t>
                          </m:r>
                        </m:sub>
                      </m:sSub>
                    </m:oMath>
                  </m:oMathPara>
                </a14:m>
                <a:endParaRPr lang="en-US" dirty="0"/>
              </a:p>
            </p:txBody>
          </p:sp>
        </mc:Choice>
        <mc:Fallback xmlns="">
          <p:sp>
            <p:nvSpPr>
              <p:cNvPr id="18" name="TextBox 17">
                <a:extLst>
                  <a:ext uri="{FF2B5EF4-FFF2-40B4-BE49-F238E27FC236}">
                    <a16:creationId xmlns:a16="http://schemas.microsoft.com/office/drawing/2014/main" id="{1AB5D22D-E2EB-6E23-7CC7-D7B01DF08FC1}"/>
                  </a:ext>
                </a:extLst>
              </p:cNvPr>
              <p:cNvSpPr txBox="1">
                <a:spLocks noRot="1" noChangeAspect="1" noMove="1" noResize="1" noEditPoints="1" noAdjustHandles="1" noChangeArrowheads="1" noChangeShapeType="1" noTextEdit="1"/>
              </p:cNvSpPr>
              <p:nvPr/>
            </p:nvSpPr>
            <p:spPr>
              <a:xfrm>
                <a:off x="4592051" y="5336061"/>
                <a:ext cx="583533" cy="381515"/>
              </a:xfrm>
              <a:prstGeom prst="rect">
                <a:avLst/>
              </a:prstGeom>
              <a:blipFill>
                <a:blip r:embed="rId2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DEF0F0-8C37-9758-4440-1DBE0F06CAEE}"/>
                  </a:ext>
                </a:extLst>
              </p:cNvPr>
              <p:cNvSpPr txBox="1"/>
              <p:nvPr/>
            </p:nvSpPr>
            <p:spPr>
              <a:xfrm>
                <a:off x="5175584"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dirty="0"/>
              </a:p>
            </p:txBody>
          </p:sp>
        </mc:Choice>
        <mc:Fallback xmlns="">
          <p:sp>
            <p:nvSpPr>
              <p:cNvPr id="21" name="TextBox 20">
                <a:extLst>
                  <a:ext uri="{FF2B5EF4-FFF2-40B4-BE49-F238E27FC236}">
                    <a16:creationId xmlns:a16="http://schemas.microsoft.com/office/drawing/2014/main" id="{02DEF0F0-8C37-9758-4440-1DBE0F06CAEE}"/>
                  </a:ext>
                </a:extLst>
              </p:cNvPr>
              <p:cNvSpPr txBox="1">
                <a:spLocks noRot="1" noChangeAspect="1" noMove="1" noResize="1" noEditPoints="1" noAdjustHandles="1" noChangeArrowheads="1" noChangeShapeType="1" noTextEdit="1"/>
              </p:cNvSpPr>
              <p:nvPr/>
            </p:nvSpPr>
            <p:spPr>
              <a:xfrm>
                <a:off x="5175584" y="5336061"/>
                <a:ext cx="583533" cy="381515"/>
              </a:xfrm>
              <a:prstGeom prst="rect">
                <a:avLst/>
              </a:prstGeom>
              <a:blipFill>
                <a:blip r:embed="rId2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C88CC1-BFC8-67CD-3636-D249511C2FC8}"/>
                  </a:ext>
                </a:extLst>
              </p:cNvPr>
              <p:cNvSpPr txBox="1"/>
              <p:nvPr/>
            </p:nvSpPr>
            <p:spPr>
              <a:xfrm>
                <a:off x="5759117" y="5336058"/>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01C88CC1-BFC8-67CD-3636-D249511C2FC8}"/>
                  </a:ext>
                </a:extLst>
              </p:cNvPr>
              <p:cNvSpPr txBox="1">
                <a:spLocks noRot="1" noChangeAspect="1" noMove="1" noResize="1" noEditPoints="1" noAdjustHandles="1" noChangeArrowheads="1" noChangeShapeType="1" noTextEdit="1"/>
              </p:cNvSpPr>
              <p:nvPr/>
            </p:nvSpPr>
            <p:spPr>
              <a:xfrm>
                <a:off x="5759117" y="5336058"/>
                <a:ext cx="583533" cy="381515"/>
              </a:xfrm>
              <a:prstGeom prst="rect">
                <a:avLst/>
              </a:prstGeom>
              <a:blipFill>
                <a:blip r:embed="rId2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893610F-92FD-D5BD-4DBC-68D3110A5DBB}"/>
                  </a:ext>
                </a:extLst>
              </p:cNvPr>
              <p:cNvSpPr txBox="1"/>
              <p:nvPr/>
            </p:nvSpPr>
            <p:spPr>
              <a:xfrm>
                <a:off x="6342650" y="5336057"/>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0893610F-92FD-D5BD-4DBC-68D3110A5DBB}"/>
                  </a:ext>
                </a:extLst>
              </p:cNvPr>
              <p:cNvSpPr txBox="1">
                <a:spLocks noRot="1" noChangeAspect="1" noMove="1" noResize="1" noEditPoints="1" noAdjustHandles="1" noChangeArrowheads="1" noChangeShapeType="1" noTextEdit="1"/>
              </p:cNvSpPr>
              <p:nvPr/>
            </p:nvSpPr>
            <p:spPr>
              <a:xfrm>
                <a:off x="6342650" y="5336057"/>
                <a:ext cx="583533" cy="381515"/>
              </a:xfrm>
              <a:prstGeom prst="rect">
                <a:avLst/>
              </a:prstGeom>
              <a:blipFill>
                <a:blip r:embed="rId2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FECAFC3-1B35-1EA0-EDCB-FA418A1C81C7}"/>
                  </a:ext>
                </a:extLst>
              </p:cNvPr>
              <p:cNvSpPr txBox="1"/>
              <p:nvPr/>
            </p:nvSpPr>
            <p:spPr>
              <a:xfrm>
                <a:off x="6926183" y="533605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DFECAFC3-1B35-1EA0-EDCB-FA418A1C81C7}"/>
                  </a:ext>
                </a:extLst>
              </p:cNvPr>
              <p:cNvSpPr txBox="1">
                <a:spLocks noRot="1" noChangeAspect="1" noMove="1" noResize="1" noEditPoints="1" noAdjustHandles="1" noChangeArrowheads="1" noChangeShapeType="1" noTextEdit="1"/>
              </p:cNvSpPr>
              <p:nvPr/>
            </p:nvSpPr>
            <p:spPr>
              <a:xfrm>
                <a:off x="6926183" y="5336056"/>
                <a:ext cx="583533" cy="381515"/>
              </a:xfrm>
              <a:prstGeom prst="rect">
                <a:avLst/>
              </a:prstGeom>
              <a:blipFill>
                <a:blip r:embed="rId3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351A3E8-F861-DA53-705B-4ED2A1B5A4D1}"/>
                  </a:ext>
                </a:extLst>
              </p:cNvPr>
              <p:cNvSpPr txBox="1"/>
              <p:nvPr/>
            </p:nvSpPr>
            <p:spPr>
              <a:xfrm>
                <a:off x="7509716" y="5336055"/>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𝑚</m:t>
                          </m:r>
                        </m:sub>
                      </m:sSub>
                    </m:oMath>
                  </m:oMathPara>
                </a14:m>
                <a:endParaRPr lang="en-US" dirty="0"/>
              </a:p>
            </p:txBody>
          </p:sp>
        </mc:Choice>
        <mc:Fallback xmlns="">
          <p:sp>
            <p:nvSpPr>
              <p:cNvPr id="35" name="TextBox 34">
                <a:extLst>
                  <a:ext uri="{FF2B5EF4-FFF2-40B4-BE49-F238E27FC236}">
                    <a16:creationId xmlns:a16="http://schemas.microsoft.com/office/drawing/2014/main" id="{4351A3E8-F861-DA53-705B-4ED2A1B5A4D1}"/>
                  </a:ext>
                </a:extLst>
              </p:cNvPr>
              <p:cNvSpPr txBox="1">
                <a:spLocks noRot="1" noChangeAspect="1" noMove="1" noResize="1" noEditPoints="1" noAdjustHandles="1" noChangeArrowheads="1" noChangeShapeType="1" noTextEdit="1"/>
              </p:cNvSpPr>
              <p:nvPr/>
            </p:nvSpPr>
            <p:spPr>
              <a:xfrm>
                <a:off x="7509716" y="5336055"/>
                <a:ext cx="583533" cy="381515"/>
              </a:xfrm>
              <a:prstGeom prst="rect">
                <a:avLst/>
              </a:prstGeom>
              <a:blipFill>
                <a:blip r:embed="rId3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665CD14-7DC9-0400-A4F3-D4CF96B1DCF2}"/>
                  </a:ext>
                </a:extLst>
              </p:cNvPr>
              <p:cNvSpPr txBox="1"/>
              <p:nvPr/>
            </p:nvSpPr>
            <p:spPr>
              <a:xfrm>
                <a:off x="8093249" y="5336055"/>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r>
                            <a:rPr lang="en-US" b="0" i="1" smtClean="0">
                              <a:latin typeface="Cambria Math" panose="02040503050406030204" pitchFamily="18" charset="0"/>
                            </a:rPr>
                            <m:t>𝑚</m:t>
                          </m:r>
                        </m:sub>
                      </m:sSub>
                    </m:oMath>
                  </m:oMathPara>
                </a14:m>
                <a:endParaRPr lang="en-US" dirty="0"/>
              </a:p>
            </p:txBody>
          </p:sp>
        </mc:Choice>
        <mc:Fallback xmlns="">
          <p:sp>
            <p:nvSpPr>
              <p:cNvPr id="36" name="TextBox 35">
                <a:extLst>
                  <a:ext uri="{FF2B5EF4-FFF2-40B4-BE49-F238E27FC236}">
                    <a16:creationId xmlns:a16="http://schemas.microsoft.com/office/drawing/2014/main" id="{4665CD14-7DC9-0400-A4F3-D4CF96B1DCF2}"/>
                  </a:ext>
                </a:extLst>
              </p:cNvPr>
              <p:cNvSpPr txBox="1">
                <a:spLocks noRot="1" noChangeAspect="1" noMove="1" noResize="1" noEditPoints="1" noAdjustHandles="1" noChangeArrowheads="1" noChangeShapeType="1" noTextEdit="1"/>
              </p:cNvSpPr>
              <p:nvPr/>
            </p:nvSpPr>
            <p:spPr>
              <a:xfrm>
                <a:off x="8093249" y="5336055"/>
                <a:ext cx="583533" cy="381515"/>
              </a:xfrm>
              <a:prstGeom prst="rect">
                <a:avLst/>
              </a:prstGeom>
              <a:blipFill>
                <a:blip r:embed="rId3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AA95F65-FFC7-198E-6122-D6A319D72098}"/>
                  </a:ext>
                </a:extLst>
              </p:cNvPr>
              <p:cNvSpPr txBox="1"/>
              <p:nvPr/>
            </p:nvSpPr>
            <p:spPr>
              <a:xfrm>
                <a:off x="8676782" y="533605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4AA95F65-FFC7-198E-6122-D6A319D72098}"/>
                  </a:ext>
                </a:extLst>
              </p:cNvPr>
              <p:cNvSpPr txBox="1">
                <a:spLocks noRot="1" noChangeAspect="1" noMove="1" noResize="1" noEditPoints="1" noAdjustHandles="1" noChangeArrowheads="1" noChangeShapeType="1" noTextEdit="1"/>
              </p:cNvSpPr>
              <p:nvPr/>
            </p:nvSpPr>
            <p:spPr>
              <a:xfrm>
                <a:off x="8676782" y="5336054"/>
                <a:ext cx="583533" cy="381515"/>
              </a:xfrm>
              <a:prstGeom prst="rect">
                <a:avLst/>
              </a:prstGeom>
              <a:blipFill>
                <a:blip r:embed="rId3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E40EDD-A9DE-C663-D774-E38E8FA0483B}"/>
                  </a:ext>
                </a:extLst>
              </p:cNvPr>
              <p:cNvSpPr txBox="1"/>
              <p:nvPr/>
            </p:nvSpPr>
            <p:spPr>
              <a:xfrm>
                <a:off x="9260315" y="5336053"/>
                <a:ext cx="583533" cy="381501"/>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m:oMathPara>
                </a14:m>
                <a:endParaRPr lang="en-US" dirty="0"/>
              </a:p>
            </p:txBody>
          </p:sp>
        </mc:Choice>
        <mc:Fallback xmlns="">
          <p:sp>
            <p:nvSpPr>
              <p:cNvPr id="38" name="TextBox 37">
                <a:extLst>
                  <a:ext uri="{FF2B5EF4-FFF2-40B4-BE49-F238E27FC236}">
                    <a16:creationId xmlns:a16="http://schemas.microsoft.com/office/drawing/2014/main" id="{93E40EDD-A9DE-C663-D774-E38E8FA0483B}"/>
                  </a:ext>
                </a:extLst>
              </p:cNvPr>
              <p:cNvSpPr txBox="1">
                <a:spLocks noRot="1" noChangeAspect="1" noMove="1" noResize="1" noEditPoints="1" noAdjustHandles="1" noChangeArrowheads="1" noChangeShapeType="1" noTextEdit="1"/>
              </p:cNvSpPr>
              <p:nvPr/>
            </p:nvSpPr>
            <p:spPr>
              <a:xfrm>
                <a:off x="9260315" y="5336053"/>
                <a:ext cx="583533" cy="381501"/>
              </a:xfrm>
              <a:prstGeom prst="rect">
                <a:avLst/>
              </a:prstGeom>
              <a:blipFill>
                <a:blip r:embed="rId3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6F9D333-8038-0066-DC3B-DCF29B9247C7}"/>
                  </a:ext>
                </a:extLst>
              </p:cNvPr>
              <p:cNvSpPr txBox="1"/>
              <p:nvPr/>
            </p:nvSpPr>
            <p:spPr>
              <a:xfrm>
                <a:off x="1306201" y="5380967"/>
                <a:ext cx="868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пам</m:t>
                      </m:r>
                      <m:r>
                        <m:rPr>
                          <m:nor/>
                        </m:rPr>
                        <a:rPr lang="uk-UA" dirty="0"/>
                        <m:t>’</m:t>
                      </m:r>
                      <m:r>
                        <a:rPr lang="uk-UA" b="0" i="1" smtClean="0">
                          <a:latin typeface="Cambria Math" panose="02040503050406030204" pitchFamily="18" charset="0"/>
                        </a:rPr>
                        <m:t>ять</m:t>
                      </m:r>
                    </m:oMath>
                  </m:oMathPara>
                </a14:m>
                <a:endParaRPr lang="en-US" dirty="0"/>
              </a:p>
            </p:txBody>
          </p:sp>
        </mc:Choice>
        <mc:Fallback xmlns="">
          <p:sp>
            <p:nvSpPr>
              <p:cNvPr id="43" name="TextBox 42">
                <a:extLst>
                  <a:ext uri="{FF2B5EF4-FFF2-40B4-BE49-F238E27FC236}">
                    <a16:creationId xmlns:a16="http://schemas.microsoft.com/office/drawing/2014/main" id="{B6F9D333-8038-0066-DC3B-DCF29B9247C7}"/>
                  </a:ext>
                </a:extLst>
              </p:cNvPr>
              <p:cNvSpPr txBox="1">
                <a:spLocks noRot="1" noChangeAspect="1" noMove="1" noResize="1" noEditPoints="1" noAdjustHandles="1" noChangeArrowheads="1" noChangeShapeType="1" noTextEdit="1"/>
              </p:cNvSpPr>
              <p:nvPr/>
            </p:nvSpPr>
            <p:spPr>
              <a:xfrm>
                <a:off x="1306201" y="5380967"/>
                <a:ext cx="868828" cy="276999"/>
              </a:xfrm>
              <a:prstGeom prst="rect">
                <a:avLst/>
              </a:prstGeom>
              <a:blipFill>
                <a:blip r:embed="rId35"/>
                <a:stretch>
                  <a:fillRect l="-2797" r="-349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15FB97-1D65-A564-5910-C734182F4AD2}"/>
                  </a:ext>
                </a:extLst>
              </p:cNvPr>
              <p:cNvSpPr txBox="1"/>
              <p:nvPr/>
            </p:nvSpPr>
            <p:spPr>
              <a:xfrm>
                <a:off x="1547485" y="3886832"/>
                <a:ext cx="43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C15FB97-1D65-A564-5910-C734182F4AD2}"/>
                  </a:ext>
                </a:extLst>
              </p:cNvPr>
              <p:cNvSpPr txBox="1">
                <a:spLocks noRot="1" noChangeAspect="1" noMove="1" noResize="1" noEditPoints="1" noAdjustHandles="1" noChangeArrowheads="1" noChangeShapeType="1" noTextEdit="1"/>
              </p:cNvSpPr>
              <p:nvPr/>
            </p:nvSpPr>
            <p:spPr>
              <a:xfrm>
                <a:off x="1547485" y="3886832"/>
                <a:ext cx="435184" cy="276999"/>
              </a:xfrm>
              <a:prstGeom prst="rect">
                <a:avLst/>
              </a:prstGeom>
              <a:blipFill>
                <a:blip r:embed="rId36"/>
                <a:stretch>
                  <a:fillRect l="-11268" r="-4225"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77A7CE5-10B3-065C-59C4-DCCEE5B3AF38}"/>
                  </a:ext>
                </a:extLst>
              </p:cNvPr>
              <p:cNvSpPr txBox="1"/>
              <p:nvPr/>
            </p:nvSpPr>
            <p:spPr>
              <a:xfrm>
                <a:off x="1547485" y="4294925"/>
                <a:ext cx="4317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877A7CE5-10B3-065C-59C4-DCCEE5B3AF38}"/>
                  </a:ext>
                </a:extLst>
              </p:cNvPr>
              <p:cNvSpPr txBox="1">
                <a:spLocks noRot="1" noChangeAspect="1" noMove="1" noResize="1" noEditPoints="1" noAdjustHandles="1" noChangeArrowheads="1" noChangeShapeType="1" noTextEdit="1"/>
              </p:cNvSpPr>
              <p:nvPr/>
            </p:nvSpPr>
            <p:spPr>
              <a:xfrm>
                <a:off x="1547485" y="4294925"/>
                <a:ext cx="431785" cy="276999"/>
              </a:xfrm>
              <a:prstGeom prst="rect">
                <a:avLst/>
              </a:prstGeom>
              <a:blipFill>
                <a:blip r:embed="rId37"/>
                <a:stretch>
                  <a:fillRect l="-7042" r="-2817"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862301B-893B-3E46-A266-15FDF854E033}"/>
                  </a:ext>
                </a:extLst>
              </p:cNvPr>
              <p:cNvSpPr txBox="1"/>
              <p:nvPr/>
            </p:nvSpPr>
            <p:spPr>
              <a:xfrm>
                <a:off x="1979270" y="3886831"/>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41" name="TextBox 40">
                <a:extLst>
                  <a:ext uri="{FF2B5EF4-FFF2-40B4-BE49-F238E27FC236}">
                    <a16:creationId xmlns:a16="http://schemas.microsoft.com/office/drawing/2014/main" id="{4862301B-893B-3E46-A266-15FDF854E033}"/>
                  </a:ext>
                </a:extLst>
              </p:cNvPr>
              <p:cNvSpPr txBox="1">
                <a:spLocks noRot="1" noChangeAspect="1" noMove="1" noResize="1" noEditPoints="1" noAdjustHandles="1" noChangeArrowheads="1" noChangeShapeType="1" noTextEdit="1"/>
              </p:cNvSpPr>
              <p:nvPr/>
            </p:nvSpPr>
            <p:spPr>
              <a:xfrm>
                <a:off x="1979270" y="3886831"/>
                <a:ext cx="192360" cy="276999"/>
              </a:xfrm>
              <a:prstGeom prst="rect">
                <a:avLst/>
              </a:prstGeom>
              <a:blipFill>
                <a:blip r:embed="rId38"/>
                <a:stretch>
                  <a:fillRect l="-29032" r="-2580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40C8C63-B402-1396-8086-D1B04286EF1B}"/>
                  </a:ext>
                </a:extLst>
              </p:cNvPr>
              <p:cNvSpPr txBox="1"/>
              <p:nvPr/>
            </p:nvSpPr>
            <p:spPr>
              <a:xfrm>
                <a:off x="1979270" y="4294925"/>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42" name="TextBox 41">
                <a:extLst>
                  <a:ext uri="{FF2B5EF4-FFF2-40B4-BE49-F238E27FC236}">
                    <a16:creationId xmlns:a16="http://schemas.microsoft.com/office/drawing/2014/main" id="{C40C8C63-B402-1396-8086-D1B04286EF1B}"/>
                  </a:ext>
                </a:extLst>
              </p:cNvPr>
              <p:cNvSpPr txBox="1">
                <a:spLocks noRot="1" noChangeAspect="1" noMove="1" noResize="1" noEditPoints="1" noAdjustHandles="1" noChangeArrowheads="1" noChangeShapeType="1" noTextEdit="1"/>
              </p:cNvSpPr>
              <p:nvPr/>
            </p:nvSpPr>
            <p:spPr>
              <a:xfrm>
                <a:off x="1979270" y="4294925"/>
                <a:ext cx="192360" cy="276999"/>
              </a:xfrm>
              <a:prstGeom prst="rect">
                <a:avLst/>
              </a:prstGeom>
              <a:blipFill>
                <a:blip r:embed="rId39"/>
                <a:stretch>
                  <a:fillRect l="-29032" r="-25806" b="-11111"/>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B3290608-C517-DD94-2D73-63DD3E0BDA43}"/>
              </a:ext>
            </a:extLst>
          </p:cNvPr>
          <p:cNvSpPr/>
          <p:nvPr/>
        </p:nvSpPr>
        <p:spPr>
          <a:xfrm>
            <a:off x="2257919"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143FFF6-68EA-F369-2CE1-AC7B129EE443}"/>
                  </a:ext>
                </a:extLst>
              </p:cNvPr>
              <p:cNvSpPr txBox="1"/>
              <p:nvPr/>
            </p:nvSpPr>
            <p:spPr>
              <a:xfrm>
                <a:off x="1977821" y="4291846"/>
                <a:ext cx="201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45" name="TextBox 44">
                <a:extLst>
                  <a:ext uri="{FF2B5EF4-FFF2-40B4-BE49-F238E27FC236}">
                    <a16:creationId xmlns:a16="http://schemas.microsoft.com/office/drawing/2014/main" id="{6143FFF6-68EA-F369-2CE1-AC7B129EE443}"/>
                  </a:ext>
                </a:extLst>
              </p:cNvPr>
              <p:cNvSpPr txBox="1">
                <a:spLocks noRot="1" noChangeAspect="1" noMove="1" noResize="1" noEditPoints="1" noAdjustHandles="1" noChangeArrowheads="1" noChangeShapeType="1" noTextEdit="1"/>
              </p:cNvSpPr>
              <p:nvPr/>
            </p:nvSpPr>
            <p:spPr>
              <a:xfrm>
                <a:off x="1977821" y="4291846"/>
                <a:ext cx="201144" cy="276999"/>
              </a:xfrm>
              <a:prstGeom prst="rect">
                <a:avLst/>
              </a:prstGeom>
              <a:blipFill>
                <a:blip r:embed="rId40"/>
                <a:stretch>
                  <a:fillRect l="-15152" r="-12121"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3309E6A-EDDF-4B54-0732-7FF67BEDEAFC}"/>
                  </a:ext>
                </a:extLst>
              </p:cNvPr>
              <p:cNvSpPr txBox="1"/>
              <p:nvPr/>
            </p:nvSpPr>
            <p:spPr>
              <a:xfrm>
                <a:off x="1979270" y="4294925"/>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46" name="TextBox 45">
                <a:extLst>
                  <a:ext uri="{FF2B5EF4-FFF2-40B4-BE49-F238E27FC236}">
                    <a16:creationId xmlns:a16="http://schemas.microsoft.com/office/drawing/2014/main" id="{23309E6A-EDDF-4B54-0732-7FF67BEDEAFC}"/>
                  </a:ext>
                </a:extLst>
              </p:cNvPr>
              <p:cNvSpPr txBox="1">
                <a:spLocks noRot="1" noChangeAspect="1" noMove="1" noResize="1" noEditPoints="1" noAdjustHandles="1" noChangeArrowheads="1" noChangeShapeType="1" noTextEdit="1"/>
              </p:cNvSpPr>
              <p:nvPr/>
            </p:nvSpPr>
            <p:spPr>
              <a:xfrm>
                <a:off x="1979270" y="4294925"/>
                <a:ext cx="192360" cy="276999"/>
              </a:xfrm>
              <a:prstGeom prst="rect">
                <a:avLst/>
              </a:prstGeom>
              <a:blipFill>
                <a:blip r:embed="rId41"/>
                <a:stretch>
                  <a:fillRect l="-29032" r="-25806" b="-11111"/>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6EF9B0FC-4425-3FE3-6AA2-E6E40D39EC5B}"/>
              </a:ext>
            </a:extLst>
          </p:cNvPr>
          <p:cNvSpPr/>
          <p:nvPr/>
        </p:nvSpPr>
        <p:spPr>
          <a:xfrm>
            <a:off x="9260303" y="5335998"/>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0967433-3D7F-A1C3-B73C-A10777E8DF0A}"/>
              </a:ext>
            </a:extLst>
          </p:cNvPr>
          <p:cNvSpPr/>
          <p:nvPr/>
        </p:nvSpPr>
        <p:spPr>
          <a:xfrm>
            <a:off x="2841452" y="5336962"/>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C85F522-EE4A-80AE-EE5E-2D4FEFE4A3AB}"/>
                  </a:ext>
                </a:extLst>
              </p:cNvPr>
              <p:cNvSpPr txBox="1"/>
              <p:nvPr/>
            </p:nvSpPr>
            <p:spPr>
              <a:xfrm>
                <a:off x="1979270" y="4294925"/>
                <a:ext cx="19236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9" name="TextBox 48">
                <a:extLst>
                  <a:ext uri="{FF2B5EF4-FFF2-40B4-BE49-F238E27FC236}">
                    <a16:creationId xmlns:a16="http://schemas.microsoft.com/office/drawing/2014/main" id="{BC85F522-EE4A-80AE-EE5E-2D4FEFE4A3AB}"/>
                  </a:ext>
                </a:extLst>
              </p:cNvPr>
              <p:cNvSpPr txBox="1">
                <a:spLocks noRot="1" noChangeAspect="1" noMove="1" noResize="1" noEditPoints="1" noAdjustHandles="1" noChangeArrowheads="1" noChangeShapeType="1" noTextEdit="1"/>
              </p:cNvSpPr>
              <p:nvPr/>
            </p:nvSpPr>
            <p:spPr>
              <a:xfrm>
                <a:off x="1979270" y="4294925"/>
                <a:ext cx="192360" cy="276999"/>
              </a:xfrm>
              <a:prstGeom prst="rect">
                <a:avLst/>
              </a:prstGeom>
              <a:blipFill>
                <a:blip r:embed="rId42"/>
                <a:stretch>
                  <a:fillRect l="-3226" r="-6452"/>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0CD596AB-83A7-758B-B394-E48F02793DB0}"/>
              </a:ext>
            </a:extLst>
          </p:cNvPr>
          <p:cNvSpPr/>
          <p:nvPr/>
        </p:nvSpPr>
        <p:spPr>
          <a:xfrm>
            <a:off x="3424984"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442F1C0-928C-E1F9-F8C5-5612B67E4EB8}"/>
                  </a:ext>
                </a:extLst>
              </p:cNvPr>
              <p:cNvSpPr txBox="1"/>
              <p:nvPr/>
            </p:nvSpPr>
            <p:spPr>
              <a:xfrm>
                <a:off x="1974878" y="4291352"/>
                <a:ext cx="201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51" name="TextBox 50">
                <a:extLst>
                  <a:ext uri="{FF2B5EF4-FFF2-40B4-BE49-F238E27FC236}">
                    <a16:creationId xmlns:a16="http://schemas.microsoft.com/office/drawing/2014/main" id="{F442F1C0-928C-E1F9-F8C5-5612B67E4EB8}"/>
                  </a:ext>
                </a:extLst>
              </p:cNvPr>
              <p:cNvSpPr txBox="1">
                <a:spLocks noRot="1" noChangeAspect="1" noMove="1" noResize="1" noEditPoints="1" noAdjustHandles="1" noChangeArrowheads="1" noChangeShapeType="1" noTextEdit="1"/>
              </p:cNvSpPr>
              <p:nvPr/>
            </p:nvSpPr>
            <p:spPr>
              <a:xfrm>
                <a:off x="1974878" y="4291352"/>
                <a:ext cx="201144" cy="276999"/>
              </a:xfrm>
              <a:prstGeom prst="rect">
                <a:avLst/>
              </a:prstGeom>
              <a:blipFill>
                <a:blip r:embed="rId43"/>
                <a:stretch>
                  <a:fillRect l="-15152" r="-12121" b="-4444"/>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E1BC01B5-6369-9EBB-C17C-58F76A2101D2}"/>
              </a:ext>
            </a:extLst>
          </p:cNvPr>
          <p:cNvSpPr/>
          <p:nvPr/>
        </p:nvSpPr>
        <p:spPr>
          <a:xfrm>
            <a:off x="4008517"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340163B-D77C-1F09-845B-A6C8D4335003}"/>
                  </a:ext>
                </a:extLst>
              </p:cNvPr>
              <p:cNvSpPr txBox="1"/>
              <p:nvPr/>
            </p:nvSpPr>
            <p:spPr>
              <a:xfrm>
                <a:off x="1974878" y="3883258"/>
                <a:ext cx="19236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53" name="TextBox 52">
                <a:extLst>
                  <a:ext uri="{FF2B5EF4-FFF2-40B4-BE49-F238E27FC236}">
                    <a16:creationId xmlns:a16="http://schemas.microsoft.com/office/drawing/2014/main" id="{F340163B-D77C-1F09-845B-A6C8D4335003}"/>
                  </a:ext>
                </a:extLst>
              </p:cNvPr>
              <p:cNvSpPr txBox="1">
                <a:spLocks noRot="1" noChangeAspect="1" noMove="1" noResize="1" noEditPoints="1" noAdjustHandles="1" noChangeArrowheads="1" noChangeShapeType="1" noTextEdit="1"/>
              </p:cNvSpPr>
              <p:nvPr/>
            </p:nvSpPr>
            <p:spPr>
              <a:xfrm>
                <a:off x="1974878" y="3883258"/>
                <a:ext cx="192360" cy="276999"/>
              </a:xfrm>
              <a:prstGeom prst="rect">
                <a:avLst/>
              </a:prstGeom>
              <a:blipFill>
                <a:blip r:embed="rId44"/>
                <a:stretch>
                  <a:fillRect l="-28125" r="-2187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EA40B1E-733F-34E6-4E45-0D8FD2F1BD00}"/>
                  </a:ext>
                </a:extLst>
              </p:cNvPr>
              <p:cNvSpPr txBox="1"/>
              <p:nvPr/>
            </p:nvSpPr>
            <p:spPr>
              <a:xfrm>
                <a:off x="1982669" y="4298498"/>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54" name="TextBox 53">
                <a:extLst>
                  <a:ext uri="{FF2B5EF4-FFF2-40B4-BE49-F238E27FC236}">
                    <a16:creationId xmlns:a16="http://schemas.microsoft.com/office/drawing/2014/main" id="{4EA40B1E-733F-34E6-4E45-0D8FD2F1BD00}"/>
                  </a:ext>
                </a:extLst>
              </p:cNvPr>
              <p:cNvSpPr txBox="1">
                <a:spLocks noRot="1" noChangeAspect="1" noMove="1" noResize="1" noEditPoints="1" noAdjustHandles="1" noChangeArrowheads="1" noChangeShapeType="1" noTextEdit="1"/>
              </p:cNvSpPr>
              <p:nvPr/>
            </p:nvSpPr>
            <p:spPr>
              <a:xfrm>
                <a:off x="1982669" y="4298498"/>
                <a:ext cx="192360" cy="276999"/>
              </a:xfrm>
              <a:prstGeom prst="rect">
                <a:avLst/>
              </a:prstGeom>
              <a:blipFill>
                <a:blip r:embed="rId45"/>
                <a:stretch>
                  <a:fillRect l="-25000" r="-25000" b="-10870"/>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DFD7881F-36C7-548B-83FD-ACF95062B724}"/>
              </a:ext>
            </a:extLst>
          </p:cNvPr>
          <p:cNvSpPr/>
          <p:nvPr/>
        </p:nvSpPr>
        <p:spPr>
          <a:xfrm>
            <a:off x="4592049" y="5336130"/>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1AE8F26-ABD3-C7AB-97E9-BDFEE2531470}"/>
                  </a:ext>
                </a:extLst>
              </p:cNvPr>
              <p:cNvSpPr txBox="1"/>
              <p:nvPr/>
            </p:nvSpPr>
            <p:spPr>
              <a:xfrm>
                <a:off x="1974878" y="4306834"/>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56" name="TextBox 55">
                <a:extLst>
                  <a:ext uri="{FF2B5EF4-FFF2-40B4-BE49-F238E27FC236}">
                    <a16:creationId xmlns:a16="http://schemas.microsoft.com/office/drawing/2014/main" id="{71AE8F26-ABD3-C7AB-97E9-BDFEE2531470}"/>
                  </a:ext>
                </a:extLst>
              </p:cNvPr>
              <p:cNvSpPr txBox="1">
                <a:spLocks noRot="1" noChangeAspect="1" noMove="1" noResize="1" noEditPoints="1" noAdjustHandles="1" noChangeArrowheads="1" noChangeShapeType="1" noTextEdit="1"/>
              </p:cNvSpPr>
              <p:nvPr/>
            </p:nvSpPr>
            <p:spPr>
              <a:xfrm>
                <a:off x="1974878" y="4306834"/>
                <a:ext cx="192360" cy="276999"/>
              </a:xfrm>
              <a:prstGeom prst="rect">
                <a:avLst/>
              </a:prstGeom>
              <a:blipFill>
                <a:blip r:embed="rId46"/>
                <a:stretch>
                  <a:fillRect l="-28125" r="-21875" b="-11111"/>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0D39E8AB-F5C6-CDF3-1E8D-2F1B801C27FD}"/>
              </a:ext>
            </a:extLst>
          </p:cNvPr>
          <p:cNvSpPr/>
          <p:nvPr/>
        </p:nvSpPr>
        <p:spPr>
          <a:xfrm>
            <a:off x="5175581"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FB73DED-925E-785E-90B5-692FB0503584}"/>
                  </a:ext>
                </a:extLst>
              </p:cNvPr>
              <p:cNvSpPr txBox="1"/>
              <p:nvPr/>
            </p:nvSpPr>
            <p:spPr>
              <a:xfrm>
                <a:off x="1977821" y="4305644"/>
                <a:ext cx="19236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4FB73DED-925E-785E-90B5-692FB0503584}"/>
                  </a:ext>
                </a:extLst>
              </p:cNvPr>
              <p:cNvSpPr txBox="1">
                <a:spLocks noRot="1" noChangeAspect="1" noMove="1" noResize="1" noEditPoints="1" noAdjustHandles="1" noChangeArrowheads="1" noChangeShapeType="1" noTextEdit="1"/>
              </p:cNvSpPr>
              <p:nvPr/>
            </p:nvSpPr>
            <p:spPr>
              <a:xfrm>
                <a:off x="1977821" y="4305644"/>
                <a:ext cx="192360" cy="276999"/>
              </a:xfrm>
              <a:prstGeom prst="rect">
                <a:avLst/>
              </a:prstGeom>
              <a:blipFill>
                <a:blip r:embed="rId47"/>
                <a:stretch>
                  <a:fillRect r="-6250"/>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B3E350DC-7E98-5E4A-3424-CDCC3CB87CF3}"/>
              </a:ext>
            </a:extLst>
          </p:cNvPr>
          <p:cNvSpPr/>
          <p:nvPr/>
        </p:nvSpPr>
        <p:spPr>
          <a:xfrm>
            <a:off x="5759113" y="5335998"/>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525F9B6-52A0-643F-6806-3D297ACD7E19}"/>
                  </a:ext>
                </a:extLst>
              </p:cNvPr>
              <p:cNvSpPr txBox="1"/>
              <p:nvPr/>
            </p:nvSpPr>
            <p:spPr>
              <a:xfrm>
                <a:off x="1979270" y="4297308"/>
                <a:ext cx="201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60" name="TextBox 59">
                <a:extLst>
                  <a:ext uri="{FF2B5EF4-FFF2-40B4-BE49-F238E27FC236}">
                    <a16:creationId xmlns:a16="http://schemas.microsoft.com/office/drawing/2014/main" id="{0525F9B6-52A0-643F-6806-3D297ACD7E19}"/>
                  </a:ext>
                </a:extLst>
              </p:cNvPr>
              <p:cNvSpPr txBox="1">
                <a:spLocks noRot="1" noChangeAspect="1" noMove="1" noResize="1" noEditPoints="1" noAdjustHandles="1" noChangeArrowheads="1" noChangeShapeType="1" noTextEdit="1"/>
              </p:cNvSpPr>
              <p:nvPr/>
            </p:nvSpPr>
            <p:spPr>
              <a:xfrm>
                <a:off x="1979270" y="4297308"/>
                <a:ext cx="201144" cy="276999"/>
              </a:xfrm>
              <a:prstGeom prst="rect">
                <a:avLst/>
              </a:prstGeom>
              <a:blipFill>
                <a:blip r:embed="rId48"/>
                <a:stretch>
                  <a:fillRect l="-15152" r="-12121" b="-4444"/>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A1017120-0B91-5642-C7FF-3C59EB6C14E0}"/>
              </a:ext>
            </a:extLst>
          </p:cNvPr>
          <p:cNvSpPr/>
          <p:nvPr/>
        </p:nvSpPr>
        <p:spPr>
          <a:xfrm>
            <a:off x="6342645" y="5335998"/>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A54AF72-22B7-3FAA-48EB-67EDBB51F13C}"/>
                  </a:ext>
                </a:extLst>
              </p:cNvPr>
              <p:cNvSpPr txBox="1"/>
              <p:nvPr/>
            </p:nvSpPr>
            <p:spPr>
              <a:xfrm>
                <a:off x="1950885" y="3890404"/>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62" name="TextBox 61">
                <a:extLst>
                  <a:ext uri="{FF2B5EF4-FFF2-40B4-BE49-F238E27FC236}">
                    <a16:creationId xmlns:a16="http://schemas.microsoft.com/office/drawing/2014/main" id="{9A54AF72-22B7-3FAA-48EB-67EDBB51F13C}"/>
                  </a:ext>
                </a:extLst>
              </p:cNvPr>
              <p:cNvSpPr txBox="1">
                <a:spLocks noRot="1" noChangeAspect="1" noMove="1" noResize="1" noEditPoints="1" noAdjustHandles="1" noChangeArrowheads="1" noChangeShapeType="1" noTextEdit="1"/>
              </p:cNvSpPr>
              <p:nvPr/>
            </p:nvSpPr>
            <p:spPr>
              <a:xfrm>
                <a:off x="1950885" y="3890404"/>
                <a:ext cx="237244" cy="276999"/>
              </a:xfrm>
              <a:prstGeom prst="rect">
                <a:avLst/>
              </a:prstGeom>
              <a:blipFill>
                <a:blip r:embed="rId4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F7288BB-1E4A-C3DF-8240-A046DB1CCAD0}"/>
                  </a:ext>
                </a:extLst>
              </p:cNvPr>
              <p:cNvSpPr txBox="1"/>
              <p:nvPr/>
            </p:nvSpPr>
            <p:spPr>
              <a:xfrm>
                <a:off x="1950885" y="4295913"/>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63" name="TextBox 62">
                <a:extLst>
                  <a:ext uri="{FF2B5EF4-FFF2-40B4-BE49-F238E27FC236}">
                    <a16:creationId xmlns:a16="http://schemas.microsoft.com/office/drawing/2014/main" id="{9F7288BB-1E4A-C3DF-8240-A046DB1CCAD0}"/>
                  </a:ext>
                </a:extLst>
              </p:cNvPr>
              <p:cNvSpPr txBox="1">
                <a:spLocks noRot="1" noChangeAspect="1" noMove="1" noResize="1" noEditPoints="1" noAdjustHandles="1" noChangeArrowheads="1" noChangeShapeType="1" noTextEdit="1"/>
              </p:cNvSpPr>
              <p:nvPr/>
            </p:nvSpPr>
            <p:spPr>
              <a:xfrm>
                <a:off x="1950885" y="4295913"/>
                <a:ext cx="237244" cy="276999"/>
              </a:xfrm>
              <a:prstGeom prst="rect">
                <a:avLst/>
              </a:prstGeom>
              <a:blipFill>
                <a:blip r:embed="rId50"/>
                <a:stretch>
                  <a:fillRect/>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ABD374BD-D6E1-E541-180D-6DFD70551411}"/>
              </a:ext>
            </a:extLst>
          </p:cNvPr>
          <p:cNvSpPr/>
          <p:nvPr/>
        </p:nvSpPr>
        <p:spPr>
          <a:xfrm>
            <a:off x="6926177" y="5335998"/>
            <a:ext cx="2334130"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E29F570-20D3-4DE4-788E-5A0EF018CA22}"/>
                  </a:ext>
                </a:extLst>
              </p:cNvPr>
              <p:cNvSpPr txBox="1"/>
              <p:nvPr/>
            </p:nvSpPr>
            <p:spPr>
              <a:xfrm>
                <a:off x="1950885" y="3883258"/>
                <a:ext cx="2620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65" name="TextBox 64">
                <a:extLst>
                  <a:ext uri="{FF2B5EF4-FFF2-40B4-BE49-F238E27FC236}">
                    <a16:creationId xmlns:a16="http://schemas.microsoft.com/office/drawing/2014/main" id="{9E29F570-20D3-4DE4-788E-5A0EF018CA22}"/>
                  </a:ext>
                </a:extLst>
              </p:cNvPr>
              <p:cNvSpPr txBox="1">
                <a:spLocks noRot="1" noChangeAspect="1" noMove="1" noResize="1" noEditPoints="1" noAdjustHandles="1" noChangeArrowheads="1" noChangeShapeType="1" noTextEdit="1"/>
              </p:cNvSpPr>
              <p:nvPr/>
            </p:nvSpPr>
            <p:spPr>
              <a:xfrm>
                <a:off x="1950885" y="3883258"/>
                <a:ext cx="262058" cy="276999"/>
              </a:xfrm>
              <a:prstGeom prst="rect">
                <a:avLst/>
              </a:prstGeom>
              <a:blipFill>
                <a:blip r:embed="rId51"/>
                <a:stretch>
                  <a:fillRect l="-11628" r="-9302" b="-4444"/>
                </a:stretch>
              </a:blipFill>
            </p:spPr>
            <p:txBody>
              <a:bodyPr/>
              <a:lstStyle/>
              <a:p>
                <a:r>
                  <a:rPr lang="en-US">
                    <a:noFill/>
                  </a:rPr>
                  <a:t> </a:t>
                </a:r>
              </a:p>
            </p:txBody>
          </p:sp>
        </mc:Fallback>
      </mc:AlternateContent>
    </p:spTree>
    <p:extLst>
      <p:ext uri="{BB962C8B-B14F-4D97-AF65-F5344CB8AC3E}">
        <p14:creationId xmlns:p14="http://schemas.microsoft.com/office/powerpoint/2010/main" val="27890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46"/>
                                        </p:tgtEl>
                                      </p:cBhvr>
                                    </p:animEffect>
                                    <p:set>
                                      <p:cBhvr>
                                        <p:cTn id="37" dur="1" fill="hold">
                                          <p:stCondLst>
                                            <p:cond delay="499"/>
                                          </p:stCondLst>
                                        </p:cTn>
                                        <p:tgtEl>
                                          <p:spTgt spid="46"/>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xit" presetSubtype="0" fill="hold" grpId="1" nodeType="withEffect">
                                  <p:stCondLst>
                                    <p:cond delay="0"/>
                                  </p:stCondLst>
                                  <p:childTnLst>
                                    <p:animEffect transition="out" filter="fade">
                                      <p:cBhvr>
                                        <p:cTn id="50" dur="500"/>
                                        <p:tgtEl>
                                          <p:spTgt spid="49"/>
                                        </p:tgtEl>
                                      </p:cBhvr>
                                    </p:animEffect>
                                    <p:set>
                                      <p:cBhvr>
                                        <p:cTn id="51" dur="1" fill="hold">
                                          <p:stCondLst>
                                            <p:cond delay="499"/>
                                          </p:stCondLst>
                                        </p:cTn>
                                        <p:tgtEl>
                                          <p:spTgt spid="49"/>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41"/>
                                        </p:tgtEl>
                                      </p:cBhvr>
                                    </p:animEffect>
                                    <p:set>
                                      <p:cBhvr>
                                        <p:cTn id="59" dur="1" fill="hold">
                                          <p:stCondLst>
                                            <p:cond delay="499"/>
                                          </p:stCondLst>
                                        </p:cTn>
                                        <p:tgtEl>
                                          <p:spTgt spid="41"/>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10" presetClass="exit" presetSubtype="0" fill="hold" grpId="1" nodeType="withEffect">
                                  <p:stCondLst>
                                    <p:cond delay="0"/>
                                  </p:stCondLst>
                                  <p:childTnLst>
                                    <p:animEffect transition="out" filter="fade">
                                      <p:cBhvr>
                                        <p:cTn id="64" dur="500"/>
                                        <p:tgtEl>
                                          <p:spTgt spid="51"/>
                                        </p:tgtEl>
                                      </p:cBhvr>
                                    </p:animEffect>
                                    <p:set>
                                      <p:cBhvr>
                                        <p:cTn id="65" dur="1" fill="hold">
                                          <p:stCondLst>
                                            <p:cond delay="499"/>
                                          </p:stCondLst>
                                        </p:cTn>
                                        <p:tgtEl>
                                          <p:spTgt spid="51"/>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54"/>
                                        </p:tgtEl>
                                      </p:cBhvr>
                                    </p:animEffect>
                                    <p:set>
                                      <p:cBhvr>
                                        <p:cTn id="76" dur="1" fill="hold">
                                          <p:stCondLst>
                                            <p:cond delay="499"/>
                                          </p:stCondLst>
                                        </p:cTn>
                                        <p:tgtEl>
                                          <p:spTgt spid="54"/>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56"/>
                                        </p:tgtEl>
                                      </p:cBhvr>
                                    </p:animEffect>
                                    <p:set>
                                      <p:cBhvr>
                                        <p:cTn id="87" dur="1" fill="hold">
                                          <p:stCondLst>
                                            <p:cond delay="499"/>
                                          </p:stCondLst>
                                        </p:cTn>
                                        <p:tgtEl>
                                          <p:spTgt spid="56"/>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500"/>
                                        <p:tgtEl>
                                          <p:spTgt spid="5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9"/>
                                        </p:tgtEl>
                                        <p:attrNameLst>
                                          <p:attrName>style.visibility</p:attrName>
                                        </p:attrNameLst>
                                      </p:cBhvr>
                                      <p:to>
                                        <p:strVal val="visible"/>
                                      </p:to>
                                    </p:set>
                                    <p:animEffect transition="in" filter="fade">
                                      <p:cBhvr>
                                        <p:cTn id="93" dur="500"/>
                                        <p:tgtEl>
                                          <p:spTgt spid="5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58"/>
                                        </p:tgtEl>
                                      </p:cBhvr>
                                    </p:animEffect>
                                    <p:set>
                                      <p:cBhvr>
                                        <p:cTn id="98" dur="1" fill="hold">
                                          <p:stCondLst>
                                            <p:cond delay="499"/>
                                          </p:stCondLst>
                                        </p:cTn>
                                        <p:tgtEl>
                                          <p:spTgt spid="58"/>
                                        </p:tgtEl>
                                        <p:attrNameLst>
                                          <p:attrName>style.visibility</p:attrName>
                                        </p:attrNameLst>
                                      </p:cBhvr>
                                      <p:to>
                                        <p:strVal val="hidden"/>
                                      </p:to>
                                    </p:set>
                                  </p:childTnLst>
                                </p:cTn>
                              </p:par>
                              <p:par>
                                <p:cTn id="99" presetID="10" presetClass="entr"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500"/>
                                        <p:tgtEl>
                                          <p:spTgt spid="6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0"/>
                                        </p:tgtEl>
                                      </p:cBhvr>
                                    </p:animEffect>
                                    <p:set>
                                      <p:cBhvr>
                                        <p:cTn id="109" dur="1" fill="hold">
                                          <p:stCondLst>
                                            <p:cond delay="499"/>
                                          </p:stCondLst>
                                        </p:cTn>
                                        <p:tgtEl>
                                          <p:spTgt spid="60"/>
                                        </p:tgtEl>
                                        <p:attrNameLst>
                                          <p:attrName>style.visibility</p:attrName>
                                        </p:attrNameLst>
                                      </p:cBhvr>
                                      <p:to>
                                        <p:strVal val="hidden"/>
                                      </p:to>
                                    </p:set>
                                  </p:childTnLst>
                                </p:cTn>
                              </p:par>
                              <p:par>
                                <p:cTn id="110" presetID="10" presetClass="entr" presetSubtype="0" fill="hold" grpId="0" nodeType="with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fade">
                                      <p:cBhvr>
                                        <p:cTn id="112" dur="500"/>
                                        <p:tgtEl>
                                          <p:spTgt spid="6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2"/>
                                        </p:tgtEl>
                                        <p:attrNameLst>
                                          <p:attrName>style.visibility</p:attrName>
                                        </p:attrNameLst>
                                      </p:cBhvr>
                                      <p:to>
                                        <p:strVal val="visible"/>
                                      </p:to>
                                    </p:set>
                                    <p:animEffect transition="in" filter="fade">
                                      <p:cBhvr>
                                        <p:cTn id="115" dur="500"/>
                                        <p:tgtEl>
                                          <p:spTgt spid="62"/>
                                        </p:tgtEl>
                                      </p:cBhvr>
                                    </p:animEffect>
                                  </p:childTnLst>
                                </p:cTn>
                              </p:par>
                              <p:par>
                                <p:cTn id="116" presetID="10" presetClass="exit" presetSubtype="0" fill="hold" grpId="1" nodeType="withEffect">
                                  <p:stCondLst>
                                    <p:cond delay="0"/>
                                  </p:stCondLst>
                                  <p:childTnLst>
                                    <p:animEffect transition="out" filter="fade">
                                      <p:cBhvr>
                                        <p:cTn id="117" dur="500"/>
                                        <p:tgtEl>
                                          <p:spTgt spid="53"/>
                                        </p:tgtEl>
                                      </p:cBhvr>
                                    </p:animEffect>
                                    <p:set>
                                      <p:cBhvr>
                                        <p:cTn id="118" dur="1" fill="hold">
                                          <p:stCondLst>
                                            <p:cond delay="499"/>
                                          </p:stCondLst>
                                        </p:cTn>
                                        <p:tgtEl>
                                          <p:spTgt spid="53"/>
                                        </p:tgtEl>
                                        <p:attrNameLst>
                                          <p:attrName>style.visibility</p:attrName>
                                        </p:attrNameLst>
                                      </p:cBhvr>
                                      <p:to>
                                        <p:strVal val="hidden"/>
                                      </p:to>
                                    </p:set>
                                  </p:childTnLst>
                                </p:cTn>
                              </p:par>
                              <p:par>
                                <p:cTn id="119" presetID="10" presetClass="entr" presetSubtype="0" fill="hold" grpId="0"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fade">
                                      <p:cBhvr>
                                        <p:cTn id="121" dur="500"/>
                                        <p:tgtEl>
                                          <p:spTgt spid="6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63"/>
                                        </p:tgtEl>
                                      </p:cBhvr>
                                    </p:animEffect>
                                    <p:set>
                                      <p:cBhvr>
                                        <p:cTn id="126" dur="1" fill="hold">
                                          <p:stCondLst>
                                            <p:cond delay="499"/>
                                          </p:stCondLst>
                                        </p:cTn>
                                        <p:tgtEl>
                                          <p:spTgt spid="63"/>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62"/>
                                        </p:tgtEl>
                                      </p:cBhvr>
                                    </p:animEffect>
                                    <p:set>
                                      <p:cBhvr>
                                        <p:cTn id="129" dur="1" fill="hold">
                                          <p:stCondLst>
                                            <p:cond delay="499"/>
                                          </p:stCondLst>
                                        </p:cTn>
                                        <p:tgtEl>
                                          <p:spTgt spid="62"/>
                                        </p:tgtEl>
                                        <p:attrNameLst>
                                          <p:attrName>style.visibility</p:attrName>
                                        </p:attrNameLst>
                                      </p:cBhvr>
                                      <p:to>
                                        <p:strVal val="hidden"/>
                                      </p:to>
                                    </p:set>
                                  </p:childTnLst>
                                </p:cTn>
                              </p:par>
                              <p:par>
                                <p:cTn id="130" presetID="10" presetClass="entr" presetSubtype="0" fill="hold" grpId="0"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fade">
                                      <p:cBhvr>
                                        <p:cTn id="135" dur="500"/>
                                        <p:tgtEl>
                                          <p:spTgt spid="6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fade">
                                      <p:cBhvr>
                                        <p:cTn id="13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9" grpId="0"/>
      <p:bldP spid="41" grpId="0"/>
      <p:bldP spid="41" grpId="1"/>
      <p:bldP spid="42" grpId="0"/>
      <p:bldP spid="42" grpId="1"/>
      <p:bldP spid="44" grpId="0" animBg="1"/>
      <p:bldP spid="45" grpId="0"/>
      <p:bldP spid="46" grpId="0"/>
      <p:bldP spid="46" grpId="1"/>
      <p:bldP spid="47" grpId="0" animBg="1"/>
      <p:bldP spid="48" grpId="0" animBg="1"/>
      <p:bldP spid="49" grpId="0"/>
      <p:bldP spid="49" grpId="1"/>
      <p:bldP spid="50" grpId="0" animBg="1"/>
      <p:bldP spid="51" grpId="0"/>
      <p:bldP spid="51" grpId="1"/>
      <p:bldP spid="52" grpId="0" animBg="1"/>
      <p:bldP spid="53" grpId="0"/>
      <p:bldP spid="53" grpId="1"/>
      <p:bldP spid="54" grpId="0"/>
      <p:bldP spid="54" grpId="1"/>
      <p:bldP spid="55" grpId="0" animBg="1"/>
      <p:bldP spid="56" grpId="0"/>
      <p:bldP spid="56" grpId="1"/>
      <p:bldP spid="57" grpId="0" animBg="1"/>
      <p:bldP spid="58" grpId="0"/>
      <p:bldP spid="58" grpId="1"/>
      <p:bldP spid="59" grpId="0" animBg="1"/>
      <p:bldP spid="60" grpId="0"/>
      <p:bldP spid="60" grpId="1"/>
      <p:bldP spid="61" grpId="0" animBg="1"/>
      <p:bldP spid="62" grpId="0"/>
      <p:bldP spid="62" grpId="1"/>
      <p:bldP spid="63" grpId="0"/>
      <p:bldP spid="63" grpId="1"/>
      <p:bldP spid="64" grpId="0" animBg="1"/>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79C3-BA73-0DC1-F876-984A2BBC6FD5}"/>
              </a:ext>
            </a:extLst>
          </p:cNvPr>
          <p:cNvSpPr>
            <a:spLocks noGrp="1"/>
          </p:cNvSpPr>
          <p:nvPr>
            <p:ph type="ctrTitle"/>
          </p:nvPr>
        </p:nvSpPr>
        <p:spPr>
          <a:xfrm>
            <a:off x="1261872" y="758952"/>
            <a:ext cx="9418320" cy="4041648"/>
          </a:xfrm>
        </p:spPr>
        <p:txBody>
          <a:bodyPr/>
          <a:lstStyle/>
          <a:p>
            <a:pPr algn="ctr"/>
            <a:r>
              <a:rPr lang="uk-UA" dirty="0"/>
              <a:t>Кодуємо</a:t>
            </a:r>
            <a:endParaRPr lang="en-US" dirty="0"/>
          </a:p>
        </p:txBody>
      </p:sp>
      <p:sp>
        <p:nvSpPr>
          <p:cNvPr id="3" name="Subtitle 2">
            <a:extLst>
              <a:ext uri="{FF2B5EF4-FFF2-40B4-BE49-F238E27FC236}">
                <a16:creationId xmlns:a16="http://schemas.microsoft.com/office/drawing/2014/main" id="{AD41BCB5-1AC5-B234-4E06-1D21BAB94AEE}"/>
              </a:ext>
            </a:extLst>
          </p:cNvPr>
          <p:cNvSpPr>
            <a:spLocks noGrp="1"/>
          </p:cNvSpPr>
          <p:nvPr>
            <p:ph type="subTitle" idx="4294967295"/>
          </p:nvPr>
        </p:nvSpPr>
        <p:spPr>
          <a:xfrm>
            <a:off x="1261872" y="4800600"/>
            <a:ext cx="9418320" cy="1691640"/>
          </a:xfrm>
        </p:spPr>
        <p:txBody>
          <a:bodyPr/>
          <a:lstStyle/>
          <a:p>
            <a:endParaRPr lang="en-US"/>
          </a:p>
        </p:txBody>
      </p:sp>
    </p:spTree>
    <p:extLst>
      <p:ext uri="{BB962C8B-B14F-4D97-AF65-F5344CB8AC3E}">
        <p14:creationId xmlns:p14="http://schemas.microsoft.com/office/powerpoint/2010/main" val="2051864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85D05-0B26-BE6D-DC14-B9E35B533F8C}"/>
              </a:ext>
            </a:extLst>
          </p:cNvPr>
          <p:cNvSpPr>
            <a:spLocks noGrp="1"/>
          </p:cNvSpPr>
          <p:nvPr>
            <p:ph type="title"/>
          </p:nvPr>
        </p:nvSpPr>
        <p:spPr/>
        <p:txBody>
          <a:bodyPr/>
          <a:lstStyle/>
          <a:p>
            <a:r>
              <a:rPr lang="uk-UA" dirty="0"/>
              <a:t>Анімація</a:t>
            </a:r>
            <a:endParaRPr lang="en-US" dirty="0"/>
          </a:p>
        </p:txBody>
      </p:sp>
      <p:sp>
        <p:nvSpPr>
          <p:cNvPr id="3" name="Content Placeholder 2">
            <a:extLst>
              <a:ext uri="{FF2B5EF4-FFF2-40B4-BE49-F238E27FC236}">
                <a16:creationId xmlns:a16="http://schemas.microsoft.com/office/drawing/2014/main" id="{618AB93C-B0D5-022B-2329-F748FDC8987C}"/>
              </a:ext>
            </a:extLst>
          </p:cNvPr>
          <p:cNvSpPr>
            <a:spLocks noGrp="1"/>
          </p:cNvSpPr>
          <p:nvPr>
            <p:ph idx="1"/>
          </p:nvPr>
        </p:nvSpPr>
        <p:spPr>
          <a:xfrm>
            <a:off x="1261872" y="1828800"/>
            <a:ext cx="4986528" cy="4351337"/>
          </a:xfrm>
        </p:spPr>
        <p:txBody>
          <a:bodyPr/>
          <a:lstStyle/>
          <a:p>
            <a:r>
              <a:rPr lang="uk-UA" dirty="0"/>
              <a:t>Комп'ютери творять анімацію шляхом дуже швидко відображувати статичні образи</a:t>
            </a:r>
            <a:endParaRPr lang="en-US" dirty="0"/>
          </a:p>
          <a:p>
            <a:pPr lvl="1"/>
            <a:r>
              <a:rPr lang="uk-UA" dirty="0"/>
              <a:t>Швидкість цього відображення називається </a:t>
            </a:r>
            <a:r>
              <a:rPr lang="uk-UA" b="1" dirty="0"/>
              <a:t>Частота кадрів</a:t>
            </a:r>
            <a:r>
              <a:rPr lang="en-US" b="1" dirty="0"/>
              <a:t>/Frame rate</a:t>
            </a:r>
          </a:p>
          <a:p>
            <a:pPr lvl="1"/>
            <a:r>
              <a:rPr lang="en-US" dirty="0"/>
              <a:t>60fps </a:t>
            </a:r>
            <a:r>
              <a:rPr lang="uk-UA" dirty="0"/>
              <a:t>значить що монітор відображує </a:t>
            </a:r>
            <a:r>
              <a:rPr lang="en-US" dirty="0"/>
              <a:t>60 </a:t>
            </a:r>
            <a:r>
              <a:rPr lang="uk-UA" dirty="0"/>
              <a:t>образи на секунду</a:t>
            </a:r>
            <a:endParaRPr lang="en-US" dirty="0"/>
          </a:p>
        </p:txBody>
      </p:sp>
      <p:pic>
        <p:nvPicPr>
          <p:cNvPr id="6" name="Picture 5" descr="A picture containing text, hand&#10;&#10;Description automatically generated">
            <a:extLst>
              <a:ext uri="{FF2B5EF4-FFF2-40B4-BE49-F238E27FC236}">
                <a16:creationId xmlns:a16="http://schemas.microsoft.com/office/drawing/2014/main" id="{280059F9-95C5-948A-A7DA-318D9EED6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160" y="1828800"/>
            <a:ext cx="4762500" cy="2676525"/>
          </a:xfrm>
          <a:prstGeom prst="rect">
            <a:avLst/>
          </a:prstGeom>
        </p:spPr>
      </p:pic>
    </p:spTree>
    <p:extLst>
      <p:ext uri="{BB962C8B-B14F-4D97-AF65-F5344CB8AC3E}">
        <p14:creationId xmlns:p14="http://schemas.microsoft.com/office/powerpoint/2010/main" val="253343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6C57-6365-B2F1-F6B1-8129422EDE49}"/>
              </a:ext>
            </a:extLst>
          </p:cNvPr>
          <p:cNvSpPr>
            <a:spLocks noGrp="1"/>
          </p:cNvSpPr>
          <p:nvPr>
            <p:ph type="title"/>
          </p:nvPr>
        </p:nvSpPr>
        <p:spPr/>
        <p:txBody>
          <a:bodyPr/>
          <a:lstStyle/>
          <a:p>
            <a:r>
              <a:rPr lang="uk-UA" dirty="0"/>
              <a:t>Анімація</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FBC345-FFAE-F845-CB75-320433212C5E}"/>
                  </a:ext>
                </a:extLst>
              </p:cNvPr>
              <p:cNvSpPr>
                <a:spLocks noGrp="1"/>
              </p:cNvSpPr>
              <p:nvPr>
                <p:ph idx="1"/>
              </p:nvPr>
            </p:nvSpPr>
            <p:spPr>
              <a:xfrm>
                <a:off x="1261872" y="1828800"/>
                <a:ext cx="4501365" cy="4351337"/>
              </a:xfrm>
            </p:spPr>
            <p:txBody>
              <a:bodyPr>
                <a:normAutofit/>
              </a:bodyPr>
              <a:lstStyle/>
              <a:p>
                <a:r>
                  <a:rPr lang="uk-UA" dirty="0"/>
                  <a:t>Ми хочемо створити анімацію де квадрат рухається </a:t>
                </a:r>
                <a14:m>
                  <m:oMath xmlns:m="http://schemas.openxmlformats.org/officeDocument/2006/math">
                    <m:r>
                      <a:rPr lang="en-US" i="1" dirty="0" smtClean="0">
                        <a:latin typeface="Cambria Math" panose="02040503050406030204" pitchFamily="18" charset="0"/>
                      </a:rPr>
                      <m:t>𝑥</m:t>
                    </m:r>
                  </m:oMath>
                </a14:m>
                <a:r>
                  <a:rPr lang="uk-UA" dirty="0"/>
                  <a:t> пікселів право на секунду</a:t>
                </a:r>
                <a:endParaRPr lang="en-US" dirty="0"/>
              </a:p>
              <a:p>
                <a:r>
                  <a:rPr lang="uk-UA" dirty="0"/>
                  <a:t>Вживаючи </a:t>
                </a:r>
                <a:r>
                  <a:rPr lang="en-US" dirty="0"/>
                  <a:t>Windows, </a:t>
                </a:r>
                <a:r>
                  <a:rPr lang="uk-UA" dirty="0"/>
                  <a:t>ми дістанемо скільки часу перейшло від початок до кінця одної кадри</a:t>
                </a:r>
              </a:p>
              <a:p>
                <a:pPr lvl="1"/>
                <a:r>
                  <a:rPr lang="uk-UA" dirty="0"/>
                  <a:t>Ця сума називається </a:t>
                </a:r>
                <a:r>
                  <a:rPr lang="uk-UA" b="1" dirty="0"/>
                  <a:t>час кадри</a:t>
                </a:r>
                <a:r>
                  <a:rPr lang="en-US" b="1" dirty="0"/>
                  <a:t>/frame time</a:t>
                </a:r>
              </a:p>
              <a:p>
                <a:r>
                  <a:rPr lang="uk-UA" dirty="0"/>
                  <a:t>Якщо частота кадри є швидка або повільна, ми далі будемо мати цей сам швидкість анімації </a:t>
                </a:r>
                <a:endParaRPr lang="en-US" dirty="0"/>
              </a:p>
            </p:txBody>
          </p:sp>
        </mc:Choice>
        <mc:Fallback xmlns="">
          <p:sp>
            <p:nvSpPr>
              <p:cNvPr id="3" name="Content Placeholder 2">
                <a:extLst>
                  <a:ext uri="{FF2B5EF4-FFF2-40B4-BE49-F238E27FC236}">
                    <a16:creationId xmlns:a16="http://schemas.microsoft.com/office/drawing/2014/main" id="{46FBC345-FFAE-F845-CB75-320433212C5E}"/>
                  </a:ext>
                </a:extLst>
              </p:cNvPr>
              <p:cNvSpPr>
                <a:spLocks noGrp="1" noRot="1" noChangeAspect="1" noMove="1" noResize="1" noEditPoints="1" noAdjustHandles="1" noChangeArrowheads="1" noChangeShapeType="1" noTextEdit="1"/>
              </p:cNvSpPr>
              <p:nvPr>
                <p:ph idx="1"/>
              </p:nvPr>
            </p:nvSpPr>
            <p:spPr>
              <a:xfrm>
                <a:off x="1261872" y="1828800"/>
                <a:ext cx="4501365" cy="4351337"/>
              </a:xfrm>
              <a:blipFill>
                <a:blip r:embed="rId2"/>
                <a:stretch>
                  <a:fillRect l="-271" t="-980" r="-189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6FD3D56-3C8E-B9B5-BCAF-8426A0447454}"/>
              </a:ext>
            </a:extLst>
          </p:cNvPr>
          <p:cNvCxnSpPr>
            <a:cxnSpLocks/>
          </p:cNvCxnSpPr>
          <p:nvPr/>
        </p:nvCxnSpPr>
        <p:spPr>
          <a:xfrm>
            <a:off x="6172117" y="1254073"/>
            <a:ext cx="42909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FB84CC-AA51-7208-E845-4FD48D2377C5}"/>
                  </a:ext>
                </a:extLst>
              </p:cNvPr>
              <p:cNvSpPr txBox="1"/>
              <p:nvPr/>
            </p:nvSpPr>
            <p:spPr>
              <a:xfrm>
                <a:off x="10555364" y="1115573"/>
                <a:ext cx="3991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час</m:t>
                      </m:r>
                    </m:oMath>
                  </m:oMathPara>
                </a14:m>
                <a:endParaRPr lang="en-US" dirty="0"/>
              </a:p>
            </p:txBody>
          </p:sp>
        </mc:Choice>
        <mc:Fallback xmlns="">
          <p:sp>
            <p:nvSpPr>
              <p:cNvPr id="9" name="TextBox 8">
                <a:extLst>
                  <a:ext uri="{FF2B5EF4-FFF2-40B4-BE49-F238E27FC236}">
                    <a16:creationId xmlns:a16="http://schemas.microsoft.com/office/drawing/2014/main" id="{81FB84CC-AA51-7208-E845-4FD48D2377C5}"/>
                  </a:ext>
                </a:extLst>
              </p:cNvPr>
              <p:cNvSpPr txBox="1">
                <a:spLocks noRot="1" noChangeAspect="1" noMove="1" noResize="1" noEditPoints="1" noAdjustHandles="1" noChangeArrowheads="1" noChangeShapeType="1" noTextEdit="1"/>
              </p:cNvSpPr>
              <p:nvPr/>
            </p:nvSpPr>
            <p:spPr>
              <a:xfrm>
                <a:off x="10555364" y="1115573"/>
                <a:ext cx="399148" cy="276999"/>
              </a:xfrm>
              <a:prstGeom prst="rect">
                <a:avLst/>
              </a:prstGeom>
              <a:blipFill>
                <a:blip r:embed="rId3"/>
                <a:stretch>
                  <a:fillRect l="-7692" r="-9231" b="-444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3C705EB-FFA2-E5B4-2C2E-263CFF5D81A7}"/>
              </a:ext>
            </a:extLst>
          </p:cNvPr>
          <p:cNvSpPr txBox="1"/>
          <p:nvPr/>
        </p:nvSpPr>
        <p:spPr>
          <a:xfrm>
            <a:off x="6237215" y="1828800"/>
            <a:ext cx="1702965" cy="307777"/>
          </a:xfrm>
          <a:prstGeom prst="rect">
            <a:avLst/>
          </a:prstGeom>
          <a:solidFill>
            <a:srgbClr val="FF0000">
              <a:alpha val="40000"/>
            </a:srgbClr>
          </a:solidFill>
          <a:ln w="19050">
            <a:solidFill>
              <a:schemeClr val="tx1"/>
            </a:solidFill>
          </a:ln>
        </p:spPr>
        <p:txBody>
          <a:bodyPr wrap="square" rtlCol="0">
            <a:spAutoFit/>
          </a:bodyPr>
          <a:lstStyle/>
          <a:p>
            <a:pPr algn="ctr"/>
            <a:r>
              <a:rPr lang="uk-UA" sz="1400" dirty="0"/>
              <a:t> Кадра 1</a:t>
            </a:r>
            <a:endParaRPr lang="en-US" sz="1400" dirty="0"/>
          </a:p>
        </p:txBody>
      </p:sp>
      <p:sp>
        <p:nvSpPr>
          <p:cNvPr id="16" name="TextBox 15">
            <a:extLst>
              <a:ext uri="{FF2B5EF4-FFF2-40B4-BE49-F238E27FC236}">
                <a16:creationId xmlns:a16="http://schemas.microsoft.com/office/drawing/2014/main" id="{246E7C71-4293-D0EB-5DCD-8F69804B75EA}"/>
              </a:ext>
            </a:extLst>
          </p:cNvPr>
          <p:cNvSpPr txBox="1"/>
          <p:nvPr/>
        </p:nvSpPr>
        <p:spPr>
          <a:xfrm>
            <a:off x="7940181" y="1828800"/>
            <a:ext cx="973122" cy="307777"/>
          </a:xfrm>
          <a:prstGeom prst="rect">
            <a:avLst/>
          </a:prstGeom>
          <a:solidFill>
            <a:srgbClr val="92D050">
              <a:alpha val="40000"/>
            </a:srgbClr>
          </a:solidFill>
          <a:ln w="19050">
            <a:solidFill>
              <a:schemeClr val="tx1"/>
            </a:solidFill>
          </a:ln>
        </p:spPr>
        <p:txBody>
          <a:bodyPr wrap="square" rtlCol="0">
            <a:spAutoFit/>
          </a:bodyPr>
          <a:lstStyle/>
          <a:p>
            <a:pPr algn="ctr"/>
            <a:r>
              <a:rPr lang="uk-UA" sz="1400" dirty="0"/>
              <a:t> Кадра </a:t>
            </a:r>
            <a:r>
              <a:rPr lang="en-US" sz="1400" dirty="0"/>
              <a:t>2</a:t>
            </a:r>
          </a:p>
        </p:txBody>
      </p:sp>
      <p:sp>
        <p:nvSpPr>
          <p:cNvPr id="17" name="TextBox 16">
            <a:extLst>
              <a:ext uri="{FF2B5EF4-FFF2-40B4-BE49-F238E27FC236}">
                <a16:creationId xmlns:a16="http://schemas.microsoft.com/office/drawing/2014/main" id="{249A5F15-8549-F0BA-16D9-63433A8C9396}"/>
              </a:ext>
            </a:extLst>
          </p:cNvPr>
          <p:cNvSpPr txBox="1"/>
          <p:nvPr/>
        </p:nvSpPr>
        <p:spPr>
          <a:xfrm>
            <a:off x="8913302" y="1828800"/>
            <a:ext cx="1233181" cy="307777"/>
          </a:xfrm>
          <a:prstGeom prst="rect">
            <a:avLst/>
          </a:prstGeom>
          <a:solidFill>
            <a:srgbClr val="0070C0">
              <a:alpha val="40000"/>
            </a:srgbClr>
          </a:solidFill>
          <a:ln w="19050">
            <a:solidFill>
              <a:schemeClr val="tx1"/>
            </a:solidFill>
          </a:ln>
        </p:spPr>
        <p:txBody>
          <a:bodyPr wrap="square" rtlCol="0">
            <a:spAutoFit/>
          </a:bodyPr>
          <a:lstStyle/>
          <a:p>
            <a:pPr algn="ctr"/>
            <a:r>
              <a:rPr lang="uk-UA" sz="1400" dirty="0"/>
              <a:t> Кадра </a:t>
            </a:r>
            <a:r>
              <a:rPr lang="en-US" sz="1400" dirty="0"/>
              <a:t>3</a:t>
            </a:r>
          </a:p>
        </p:txBody>
      </p:sp>
      <p:sp>
        <p:nvSpPr>
          <p:cNvPr id="18" name="TextBox 17">
            <a:extLst>
              <a:ext uri="{FF2B5EF4-FFF2-40B4-BE49-F238E27FC236}">
                <a16:creationId xmlns:a16="http://schemas.microsoft.com/office/drawing/2014/main" id="{C068D2E9-7C01-896C-B207-17B959B53239}"/>
              </a:ext>
            </a:extLst>
          </p:cNvPr>
          <p:cNvSpPr txBox="1"/>
          <p:nvPr/>
        </p:nvSpPr>
        <p:spPr>
          <a:xfrm>
            <a:off x="10146484" y="1828800"/>
            <a:ext cx="973122" cy="307777"/>
          </a:xfrm>
          <a:prstGeom prst="rect">
            <a:avLst/>
          </a:prstGeom>
          <a:solidFill>
            <a:srgbClr val="7030A0">
              <a:alpha val="40000"/>
            </a:srgbClr>
          </a:solidFill>
          <a:ln w="19050">
            <a:solidFill>
              <a:schemeClr val="tx1"/>
            </a:solidFill>
          </a:ln>
        </p:spPr>
        <p:txBody>
          <a:bodyPr wrap="square" rtlCol="0">
            <a:spAutoFit/>
          </a:bodyPr>
          <a:lstStyle/>
          <a:p>
            <a:pPr algn="ctr"/>
            <a:r>
              <a:rPr lang="uk-UA" sz="1400" dirty="0"/>
              <a:t> Кадра </a:t>
            </a:r>
            <a:r>
              <a:rPr lang="en-US" sz="1400" dirty="0"/>
              <a:t>4</a:t>
            </a:r>
          </a:p>
        </p:txBody>
      </p:sp>
      <p:sp>
        <p:nvSpPr>
          <p:cNvPr id="21" name="Rectangle 20">
            <a:extLst>
              <a:ext uri="{FF2B5EF4-FFF2-40B4-BE49-F238E27FC236}">
                <a16:creationId xmlns:a16="http://schemas.microsoft.com/office/drawing/2014/main" id="{F9096F6F-718F-231B-C65E-EE6DCC1D9164}"/>
              </a:ext>
            </a:extLst>
          </p:cNvPr>
          <p:cNvSpPr/>
          <p:nvPr/>
        </p:nvSpPr>
        <p:spPr>
          <a:xfrm>
            <a:off x="6342077" y="3238150"/>
            <a:ext cx="4501365" cy="19714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625300-2CF5-DE8A-0BBD-ED1E101AFE8D}"/>
              </a:ext>
            </a:extLst>
          </p:cNvPr>
          <p:cNvSpPr/>
          <p:nvPr/>
        </p:nvSpPr>
        <p:spPr>
          <a:xfrm>
            <a:off x="6484691" y="4110606"/>
            <a:ext cx="704675" cy="570451"/>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5417A93-8533-FF30-EFAB-B444CEEA052F}"/>
              </a:ext>
            </a:extLst>
          </p:cNvPr>
          <p:cNvSpPr/>
          <p:nvPr/>
        </p:nvSpPr>
        <p:spPr>
          <a:xfrm>
            <a:off x="7636054" y="4110605"/>
            <a:ext cx="704675" cy="570451"/>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F9E1A4-F44F-2CE4-B11E-1F2966C99E8B}"/>
              </a:ext>
            </a:extLst>
          </p:cNvPr>
          <p:cNvSpPr/>
          <p:nvPr/>
        </p:nvSpPr>
        <p:spPr>
          <a:xfrm>
            <a:off x="8258961" y="4110606"/>
            <a:ext cx="704675" cy="570451"/>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D12AAD7-7A7C-37B5-C1B5-2942B9AA0380}"/>
              </a:ext>
            </a:extLst>
          </p:cNvPr>
          <p:cNvSpPr/>
          <p:nvPr/>
        </p:nvSpPr>
        <p:spPr>
          <a:xfrm>
            <a:off x="9271569" y="4110606"/>
            <a:ext cx="704675" cy="570451"/>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E7E61D26-E64E-3CAB-0B89-F840418BA831}"/>
              </a:ext>
            </a:extLst>
          </p:cNvPr>
          <p:cNvCxnSpPr>
            <a:cxnSpLocks/>
          </p:cNvCxnSpPr>
          <p:nvPr/>
        </p:nvCxnSpPr>
        <p:spPr>
          <a:xfrm>
            <a:off x="7940180" y="2136577"/>
            <a:ext cx="0" cy="11015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3EB4A48-E1FE-C9A4-2E7C-95E4DE6DCDF2}"/>
              </a:ext>
            </a:extLst>
          </p:cNvPr>
          <p:cNvSpPr txBox="1"/>
          <p:nvPr/>
        </p:nvSpPr>
        <p:spPr>
          <a:xfrm>
            <a:off x="6796592" y="2797528"/>
            <a:ext cx="1208015" cy="292388"/>
          </a:xfrm>
          <a:prstGeom prst="rect">
            <a:avLst/>
          </a:prstGeom>
          <a:noFill/>
        </p:spPr>
        <p:txBody>
          <a:bodyPr wrap="square" rtlCol="0">
            <a:spAutoFit/>
          </a:bodyPr>
          <a:lstStyle/>
          <a:p>
            <a:r>
              <a:rPr lang="uk-UA" sz="1300" dirty="0"/>
              <a:t>зображення</a:t>
            </a:r>
            <a:endParaRPr lang="en-US" sz="1300" dirty="0"/>
          </a:p>
        </p:txBody>
      </p:sp>
      <p:cxnSp>
        <p:nvCxnSpPr>
          <p:cNvPr id="46" name="Straight Arrow Connector 45">
            <a:extLst>
              <a:ext uri="{FF2B5EF4-FFF2-40B4-BE49-F238E27FC236}">
                <a16:creationId xmlns:a16="http://schemas.microsoft.com/office/drawing/2014/main" id="{43E4EF16-061B-1773-51B6-7D0E41C49177}"/>
              </a:ext>
            </a:extLst>
          </p:cNvPr>
          <p:cNvCxnSpPr>
            <a:cxnSpLocks/>
          </p:cNvCxnSpPr>
          <p:nvPr/>
        </p:nvCxnSpPr>
        <p:spPr>
          <a:xfrm>
            <a:off x="8913302" y="2136577"/>
            <a:ext cx="0" cy="11015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5E5F416-BCBC-87A3-42CE-4B8D51CBE54F}"/>
              </a:ext>
            </a:extLst>
          </p:cNvPr>
          <p:cNvCxnSpPr>
            <a:cxnSpLocks/>
          </p:cNvCxnSpPr>
          <p:nvPr/>
        </p:nvCxnSpPr>
        <p:spPr>
          <a:xfrm>
            <a:off x="10146483" y="2136577"/>
            <a:ext cx="0" cy="11015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2AE48B3-2CFC-6173-68F5-7E6B42E81DDC}"/>
              </a:ext>
            </a:extLst>
          </p:cNvPr>
          <p:cNvCxnSpPr>
            <a:cxnSpLocks/>
          </p:cNvCxnSpPr>
          <p:nvPr/>
        </p:nvCxnSpPr>
        <p:spPr>
          <a:xfrm flipH="1">
            <a:off x="10843442" y="2136577"/>
            <a:ext cx="270569" cy="11015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Left Brace 3">
            <a:extLst>
              <a:ext uri="{FF2B5EF4-FFF2-40B4-BE49-F238E27FC236}">
                <a16:creationId xmlns:a16="http://schemas.microsoft.com/office/drawing/2014/main" id="{BDD8CCA3-FA37-745F-0B10-0F41BE56CD83}"/>
              </a:ext>
            </a:extLst>
          </p:cNvPr>
          <p:cNvSpPr/>
          <p:nvPr/>
        </p:nvSpPr>
        <p:spPr>
          <a:xfrm rot="5400000">
            <a:off x="6990022" y="764431"/>
            <a:ext cx="218113" cy="170296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2BCE02-E819-DA50-290D-79EE306C0642}"/>
                  </a:ext>
                </a:extLst>
              </p:cNvPr>
              <p:cNvSpPr txBox="1"/>
              <p:nvPr/>
            </p:nvSpPr>
            <p:spPr>
              <a:xfrm>
                <a:off x="6548485" y="1229856"/>
                <a:ext cx="1080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час кадри</m:t>
                      </m:r>
                    </m:oMath>
                  </m:oMathPara>
                </a14:m>
                <a:endParaRPr lang="en-US" dirty="0"/>
              </a:p>
            </p:txBody>
          </p:sp>
        </mc:Choice>
        <mc:Fallback xmlns="">
          <p:sp>
            <p:nvSpPr>
              <p:cNvPr id="5" name="TextBox 4">
                <a:extLst>
                  <a:ext uri="{FF2B5EF4-FFF2-40B4-BE49-F238E27FC236}">
                    <a16:creationId xmlns:a16="http://schemas.microsoft.com/office/drawing/2014/main" id="{162BCE02-E819-DA50-290D-79EE306C0642}"/>
                  </a:ext>
                </a:extLst>
              </p:cNvPr>
              <p:cNvSpPr txBox="1">
                <a:spLocks noRot="1" noChangeAspect="1" noMove="1" noResize="1" noEditPoints="1" noAdjustHandles="1" noChangeArrowheads="1" noChangeShapeType="1" noTextEdit="1"/>
              </p:cNvSpPr>
              <p:nvPr/>
            </p:nvSpPr>
            <p:spPr>
              <a:xfrm>
                <a:off x="6548485" y="1229856"/>
                <a:ext cx="1080424" cy="276999"/>
              </a:xfrm>
              <a:prstGeom prst="rect">
                <a:avLst/>
              </a:prstGeom>
              <a:blipFill>
                <a:blip r:embed="rId4"/>
                <a:stretch>
                  <a:fillRect l="-2260" r="-5085" b="-31111"/>
                </a:stretch>
              </a:blipFill>
            </p:spPr>
            <p:txBody>
              <a:bodyPr/>
              <a:lstStyle/>
              <a:p>
                <a:r>
                  <a:rPr lang="en-US">
                    <a:noFill/>
                  </a:rPr>
                  <a:t> </a:t>
                </a:r>
              </a:p>
            </p:txBody>
          </p:sp>
        </mc:Fallback>
      </mc:AlternateContent>
    </p:spTree>
    <p:extLst>
      <p:ext uri="{BB962C8B-B14F-4D97-AF65-F5344CB8AC3E}">
        <p14:creationId xmlns:p14="http://schemas.microsoft.com/office/powerpoint/2010/main" val="179356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xit" presetSubtype="0" fill="hold" grpId="1"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xit" presetSubtype="0" fill="hold" grpId="1" nodeType="withEffect">
                                  <p:stCondLst>
                                    <p:cond delay="0"/>
                                  </p:stCondLst>
                                  <p:childTnLst>
                                    <p:animEffect transition="out" filter="fade">
                                      <p:cBhvr>
                                        <p:cTn id="65" dur="500"/>
                                        <p:tgtEl>
                                          <p:spTgt spid="23"/>
                                        </p:tgtEl>
                                      </p:cBhvr>
                                    </p:animEffect>
                                    <p:set>
                                      <p:cBhvr>
                                        <p:cTn id="66" dur="1" fill="hold">
                                          <p:stCondLst>
                                            <p:cond delay="499"/>
                                          </p:stCondLst>
                                        </p:cTn>
                                        <p:tgtEl>
                                          <p:spTgt spid="2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xit" presetSubtype="0" fill="hold" grpId="1" nodeType="withEffect">
                                  <p:stCondLst>
                                    <p:cond delay="0"/>
                                  </p:stCondLst>
                                  <p:childTnLst>
                                    <p:animEffect transition="out" filter="fade">
                                      <p:cBhvr>
                                        <p:cTn id="81" dur="500"/>
                                        <p:tgtEl>
                                          <p:spTgt spid="24"/>
                                        </p:tgtEl>
                                      </p:cBhvr>
                                    </p:animEffect>
                                    <p:set>
                                      <p:cBhvr>
                                        <p:cTn id="82" dur="1" fill="hold">
                                          <p:stCondLst>
                                            <p:cond delay="499"/>
                                          </p:stCondLst>
                                        </p:cTn>
                                        <p:tgtEl>
                                          <p:spTgt spid="2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3" end="3"/>
                                            </p:txEl>
                                          </p:spTgt>
                                        </p:tgtEl>
                                        <p:attrNameLst>
                                          <p:attrName>style.visibility</p:attrName>
                                        </p:attrNameLst>
                                      </p:cBhvr>
                                      <p:to>
                                        <p:strVal val="visible"/>
                                      </p:to>
                                    </p:set>
                                    <p:animEffect transition="in" filter="fade">
                                      <p:cBhvr>
                                        <p:cTn id="8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2" grpId="0" animBg="1"/>
      <p:bldP spid="22" grpId="1" animBg="1"/>
      <p:bldP spid="23" grpId="0" animBg="1"/>
      <p:bldP spid="23" grpId="1" animBg="1"/>
      <p:bldP spid="24" grpId="0" animBg="1"/>
      <p:bldP spid="24" grpId="1" animBg="1"/>
      <p:bldP spid="25" grpId="0" animBg="1"/>
      <p:bldP spid="33"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79C3-BA73-0DC1-F876-984A2BBC6FD5}"/>
              </a:ext>
            </a:extLst>
          </p:cNvPr>
          <p:cNvSpPr>
            <a:spLocks noGrp="1"/>
          </p:cNvSpPr>
          <p:nvPr>
            <p:ph type="ctrTitle"/>
          </p:nvPr>
        </p:nvSpPr>
        <p:spPr>
          <a:xfrm>
            <a:off x="1261872" y="758952"/>
            <a:ext cx="9418320" cy="4041648"/>
          </a:xfrm>
        </p:spPr>
        <p:txBody>
          <a:bodyPr/>
          <a:lstStyle/>
          <a:p>
            <a:pPr algn="ctr"/>
            <a:r>
              <a:rPr lang="uk-UA" dirty="0"/>
              <a:t>Кодуємо</a:t>
            </a:r>
            <a:endParaRPr lang="en-US" dirty="0"/>
          </a:p>
        </p:txBody>
      </p:sp>
      <p:sp>
        <p:nvSpPr>
          <p:cNvPr id="3" name="Subtitle 2">
            <a:extLst>
              <a:ext uri="{FF2B5EF4-FFF2-40B4-BE49-F238E27FC236}">
                <a16:creationId xmlns:a16="http://schemas.microsoft.com/office/drawing/2014/main" id="{AD41BCB5-1AC5-B234-4E06-1D21BAB94AEE}"/>
              </a:ext>
            </a:extLst>
          </p:cNvPr>
          <p:cNvSpPr>
            <a:spLocks noGrp="1"/>
          </p:cNvSpPr>
          <p:nvPr>
            <p:ph type="subTitle" idx="4294967295"/>
          </p:nvPr>
        </p:nvSpPr>
        <p:spPr>
          <a:xfrm>
            <a:off x="1261872" y="4800600"/>
            <a:ext cx="9418320" cy="1691640"/>
          </a:xfrm>
        </p:spPr>
        <p:txBody>
          <a:bodyPr/>
          <a:lstStyle/>
          <a:p>
            <a:endParaRPr lang="en-US"/>
          </a:p>
        </p:txBody>
      </p:sp>
    </p:spTree>
    <p:extLst>
      <p:ext uri="{BB962C8B-B14F-4D97-AF65-F5344CB8AC3E}">
        <p14:creationId xmlns:p14="http://schemas.microsoft.com/office/powerpoint/2010/main" val="53703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409C-2E8D-48F6-00BB-73F52E3989CB}"/>
              </a:ext>
            </a:extLst>
          </p:cNvPr>
          <p:cNvSpPr>
            <a:spLocks noGrp="1"/>
          </p:cNvSpPr>
          <p:nvPr>
            <p:ph type="title"/>
          </p:nvPr>
        </p:nvSpPr>
        <p:spPr/>
        <p:txBody>
          <a:bodyPr/>
          <a:lstStyle/>
          <a:p>
            <a:r>
              <a:rPr lang="uk-UA" dirty="0"/>
              <a:t>Вікна та </a:t>
            </a:r>
            <a:r>
              <a:rPr lang="en-US" dirty="0"/>
              <a:t>Windows </a:t>
            </a:r>
          </a:p>
        </p:txBody>
      </p:sp>
      <p:sp>
        <p:nvSpPr>
          <p:cNvPr id="3" name="Content Placeholder 2">
            <a:extLst>
              <a:ext uri="{FF2B5EF4-FFF2-40B4-BE49-F238E27FC236}">
                <a16:creationId xmlns:a16="http://schemas.microsoft.com/office/drawing/2014/main" id="{0910A8C9-76B3-BF6C-0AD5-7338EEE74653}"/>
              </a:ext>
            </a:extLst>
          </p:cNvPr>
          <p:cNvSpPr>
            <a:spLocks noGrp="1"/>
          </p:cNvSpPr>
          <p:nvPr>
            <p:ph idx="1"/>
          </p:nvPr>
        </p:nvSpPr>
        <p:spPr>
          <a:xfrm>
            <a:off x="1261872" y="1828800"/>
            <a:ext cx="5321808" cy="4351337"/>
          </a:xfrm>
        </p:spPr>
        <p:txBody>
          <a:bodyPr vert="horz" lIns="91440" tIns="45720" rIns="91440" bIns="45720" rtlCol="0" anchor="t">
            <a:normAutofit/>
          </a:bodyPr>
          <a:lstStyle/>
          <a:p>
            <a:r>
              <a:rPr lang="uk-UA" dirty="0"/>
              <a:t>В тій серії, я буду програмувати в </a:t>
            </a:r>
            <a:r>
              <a:rPr lang="en-US" b="1" dirty="0"/>
              <a:t>Windows</a:t>
            </a:r>
            <a:r>
              <a:rPr lang="en-US" dirty="0"/>
              <a:t> </a:t>
            </a:r>
            <a:r>
              <a:rPr lang="uk-UA" dirty="0"/>
              <a:t>вживаючи </a:t>
            </a:r>
            <a:r>
              <a:rPr lang="en-US" b="1" dirty="0"/>
              <a:t>Win32</a:t>
            </a:r>
            <a:r>
              <a:rPr lang="en-US" dirty="0"/>
              <a:t> </a:t>
            </a:r>
            <a:r>
              <a:rPr lang="uk-UA" dirty="0"/>
              <a:t>бо тепер є такий стандарт для відеогри</a:t>
            </a:r>
          </a:p>
          <a:p>
            <a:pPr lvl="1"/>
            <a:r>
              <a:rPr lang="uk-UA" dirty="0"/>
              <a:t>Можна</a:t>
            </a:r>
            <a:r>
              <a:rPr lang="en-US" dirty="0"/>
              <a:t> </a:t>
            </a:r>
            <a:r>
              <a:rPr lang="uk-UA" dirty="0"/>
              <a:t>програмувати в інших операційних системах, ідеї будуть подібні</a:t>
            </a:r>
          </a:p>
          <a:p>
            <a:r>
              <a:rPr lang="uk-UA" dirty="0"/>
              <a:t>Головний спосіб малювання є вживаючи </a:t>
            </a:r>
            <a:r>
              <a:rPr lang="uk-UA" b="1" dirty="0"/>
              <a:t>вікна</a:t>
            </a:r>
            <a:r>
              <a:rPr lang="en-US" b="1" dirty="0"/>
              <a:t>/windows</a:t>
            </a:r>
          </a:p>
          <a:p>
            <a:r>
              <a:rPr lang="uk-UA" dirty="0"/>
              <a:t>Вікно дозволяє нам виводити зображення, та взаємодіяти з нашою програмою</a:t>
            </a:r>
            <a:endParaRPr lang="en-US" dirty="0"/>
          </a:p>
        </p:txBody>
      </p:sp>
      <p:pic>
        <p:nvPicPr>
          <p:cNvPr id="5" name="Picture 4" descr="Graphical user interface, text, application, Word&#10;&#10;Description automatically generated">
            <a:extLst>
              <a:ext uri="{FF2B5EF4-FFF2-40B4-BE49-F238E27FC236}">
                <a16:creationId xmlns:a16="http://schemas.microsoft.com/office/drawing/2014/main" id="{6E7CF1F7-4296-5BA1-AD14-EE6DFB68D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549" y="1929468"/>
            <a:ext cx="4132579" cy="2703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880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70EC-6F74-870F-120C-90F8BC9A7E62}"/>
              </a:ext>
            </a:extLst>
          </p:cNvPr>
          <p:cNvSpPr>
            <a:spLocks noGrp="1"/>
          </p:cNvSpPr>
          <p:nvPr>
            <p:ph type="title"/>
          </p:nvPr>
        </p:nvSpPr>
        <p:spPr/>
        <p:txBody>
          <a:bodyPr/>
          <a:lstStyle/>
          <a:p>
            <a:r>
              <a:rPr lang="uk-UA" dirty="0"/>
              <a:t>Вікна і Введення</a:t>
            </a:r>
            <a:r>
              <a:rPr lang="en-US" dirty="0"/>
              <a:t>/</a:t>
            </a:r>
            <a:r>
              <a:rPr lang="uk-UA" dirty="0"/>
              <a:t>Виведення</a:t>
            </a:r>
            <a:endParaRPr lang="en-US" dirty="0"/>
          </a:p>
        </p:txBody>
      </p:sp>
      <p:sp>
        <p:nvSpPr>
          <p:cNvPr id="3" name="Content Placeholder 2">
            <a:extLst>
              <a:ext uri="{FF2B5EF4-FFF2-40B4-BE49-F238E27FC236}">
                <a16:creationId xmlns:a16="http://schemas.microsoft.com/office/drawing/2014/main" id="{A8B5328F-CE0F-C2BE-F1BC-B7983FD09829}"/>
              </a:ext>
            </a:extLst>
          </p:cNvPr>
          <p:cNvSpPr>
            <a:spLocks noGrp="1"/>
          </p:cNvSpPr>
          <p:nvPr>
            <p:ph idx="1"/>
          </p:nvPr>
        </p:nvSpPr>
        <p:spPr>
          <a:xfrm>
            <a:off x="1261871" y="1828800"/>
            <a:ext cx="9386075" cy="4351337"/>
          </a:xfrm>
        </p:spPr>
        <p:txBody>
          <a:bodyPr>
            <a:normAutofit/>
          </a:bodyPr>
          <a:lstStyle/>
          <a:p>
            <a:r>
              <a:rPr lang="uk-UA" b="1" dirty="0"/>
              <a:t>Введення</a:t>
            </a:r>
            <a:r>
              <a:rPr lang="en-US" dirty="0"/>
              <a:t>:</a:t>
            </a:r>
            <a:endParaRPr lang="uk-UA" dirty="0"/>
          </a:p>
          <a:p>
            <a:pPr lvl="1"/>
            <a:r>
              <a:rPr lang="uk-UA" dirty="0"/>
              <a:t>Коли користувач взаємодіє з вікном, </a:t>
            </a:r>
            <a:r>
              <a:rPr lang="en-US" dirty="0"/>
              <a:t>Windows </a:t>
            </a:r>
            <a:r>
              <a:rPr lang="uk-UA" dirty="0"/>
              <a:t>виселає повідомлення до аплікації щоби виконати логіку пов'язану з цим повідомленням</a:t>
            </a:r>
          </a:p>
          <a:p>
            <a:pPr lvl="1"/>
            <a:r>
              <a:rPr lang="uk-UA" dirty="0"/>
              <a:t>Деякі повідомлення приходять до аплікації через </a:t>
            </a:r>
            <a:r>
              <a:rPr lang="uk-UA" dirty="0" err="1"/>
              <a:t>колбек</a:t>
            </a:r>
            <a:r>
              <a:rPr lang="uk-UA" dirty="0"/>
              <a:t>, а інші аплікація читає з внутрішньої черги повідомлень</a:t>
            </a:r>
          </a:p>
          <a:p>
            <a:r>
              <a:rPr lang="uk-UA" b="1" dirty="0"/>
              <a:t>Виведення</a:t>
            </a:r>
            <a:r>
              <a:rPr lang="en-US" b="1" dirty="0"/>
              <a:t>:</a:t>
            </a:r>
          </a:p>
          <a:p>
            <a:pPr lvl="1"/>
            <a:r>
              <a:rPr lang="uk-UA" dirty="0"/>
              <a:t>Кожне вікно має </a:t>
            </a:r>
            <a:r>
              <a:rPr lang="uk-UA" b="1" dirty="0"/>
              <a:t>буфер кадри</a:t>
            </a:r>
            <a:r>
              <a:rPr lang="en-US" b="1" dirty="0"/>
              <a:t>/frame buffer</a:t>
            </a:r>
            <a:r>
              <a:rPr lang="uk-UA" b="1" dirty="0"/>
              <a:t> </a:t>
            </a:r>
            <a:r>
              <a:rPr lang="uk-UA" dirty="0"/>
              <a:t>в якому можна встановлювати колір в вікні</a:t>
            </a:r>
            <a:endParaRPr lang="en-US" dirty="0"/>
          </a:p>
        </p:txBody>
      </p:sp>
    </p:spTree>
    <p:extLst>
      <p:ext uri="{BB962C8B-B14F-4D97-AF65-F5344CB8AC3E}">
        <p14:creationId xmlns:p14="http://schemas.microsoft.com/office/powerpoint/2010/main" val="219913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EC9C-7804-A480-C614-251564645717}"/>
              </a:ext>
            </a:extLst>
          </p:cNvPr>
          <p:cNvSpPr>
            <a:spLocks noGrp="1"/>
          </p:cNvSpPr>
          <p:nvPr>
            <p:ph type="title"/>
          </p:nvPr>
        </p:nvSpPr>
        <p:spPr/>
        <p:txBody>
          <a:bodyPr/>
          <a:lstStyle/>
          <a:p>
            <a:r>
              <a:rPr lang="uk-UA" dirty="0"/>
              <a:t>Головний Цикл</a:t>
            </a:r>
            <a:endParaRPr lang="en-US" dirty="0"/>
          </a:p>
        </p:txBody>
      </p:sp>
      <p:sp>
        <p:nvSpPr>
          <p:cNvPr id="3" name="Content Placeholder 2">
            <a:extLst>
              <a:ext uri="{FF2B5EF4-FFF2-40B4-BE49-F238E27FC236}">
                <a16:creationId xmlns:a16="http://schemas.microsoft.com/office/drawing/2014/main" id="{4222F296-5BAA-910E-45CE-27D96BD992BA}"/>
              </a:ext>
            </a:extLst>
          </p:cNvPr>
          <p:cNvSpPr>
            <a:spLocks noGrp="1"/>
          </p:cNvSpPr>
          <p:nvPr>
            <p:ph idx="1"/>
          </p:nvPr>
        </p:nvSpPr>
        <p:spPr/>
        <p:txBody>
          <a:bodyPr/>
          <a:lstStyle/>
          <a:p>
            <a:r>
              <a:rPr lang="uk-UA" dirty="0"/>
              <a:t>Програма мусить виконуватись постійно поки не дістане повідомлення що користувач хоче її закрити</a:t>
            </a:r>
          </a:p>
          <a:p>
            <a:pPr lvl="1"/>
            <a:r>
              <a:rPr lang="uk-UA" dirty="0"/>
              <a:t>Гри використовують </a:t>
            </a:r>
            <a:r>
              <a:rPr lang="uk-UA" b="1" dirty="0"/>
              <a:t>головний цикл</a:t>
            </a:r>
            <a:r>
              <a:rPr lang="en-US" b="1" dirty="0"/>
              <a:t>/main loop</a:t>
            </a:r>
            <a:r>
              <a:rPr lang="uk-UA" b="1" dirty="0"/>
              <a:t> </a:t>
            </a:r>
            <a:r>
              <a:rPr lang="uk-UA" dirty="0"/>
              <a:t>щоби це зробити</a:t>
            </a:r>
          </a:p>
          <a:p>
            <a:r>
              <a:rPr lang="uk-UA" dirty="0"/>
              <a:t>Ідея є що в кожні ітерації, ми вичитуємо всі нові повідомлення в введеної черзі, і виводимо зображення</a:t>
            </a:r>
          </a:p>
          <a:p>
            <a:pPr lvl="1"/>
            <a:r>
              <a:rPr lang="uk-UA" dirty="0"/>
              <a:t>Коли прийде повідомлення що вікно закрите, то кінчаємо наш цикл, і програму </a:t>
            </a:r>
            <a:endParaRPr lang="uk-UA" b="1" dirty="0"/>
          </a:p>
        </p:txBody>
      </p:sp>
    </p:spTree>
    <p:extLst>
      <p:ext uri="{BB962C8B-B14F-4D97-AF65-F5344CB8AC3E}">
        <p14:creationId xmlns:p14="http://schemas.microsoft.com/office/powerpoint/2010/main" val="267469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79C3-BA73-0DC1-F876-984A2BBC6FD5}"/>
              </a:ext>
            </a:extLst>
          </p:cNvPr>
          <p:cNvSpPr>
            <a:spLocks noGrp="1"/>
          </p:cNvSpPr>
          <p:nvPr>
            <p:ph type="ctrTitle"/>
          </p:nvPr>
        </p:nvSpPr>
        <p:spPr>
          <a:xfrm>
            <a:off x="1261872" y="758952"/>
            <a:ext cx="9418320" cy="4041648"/>
          </a:xfrm>
        </p:spPr>
        <p:txBody>
          <a:bodyPr/>
          <a:lstStyle/>
          <a:p>
            <a:pPr algn="ctr"/>
            <a:r>
              <a:rPr lang="uk-UA" dirty="0"/>
              <a:t>Кодуємо</a:t>
            </a:r>
            <a:endParaRPr lang="en-US" dirty="0"/>
          </a:p>
        </p:txBody>
      </p:sp>
      <p:sp>
        <p:nvSpPr>
          <p:cNvPr id="3" name="Subtitle 2">
            <a:extLst>
              <a:ext uri="{FF2B5EF4-FFF2-40B4-BE49-F238E27FC236}">
                <a16:creationId xmlns:a16="http://schemas.microsoft.com/office/drawing/2014/main" id="{AD41BCB5-1AC5-B234-4E06-1D21BAB94AEE}"/>
              </a:ext>
            </a:extLst>
          </p:cNvPr>
          <p:cNvSpPr>
            <a:spLocks noGrp="1"/>
          </p:cNvSpPr>
          <p:nvPr>
            <p:ph type="subTitle" idx="4294967295"/>
          </p:nvPr>
        </p:nvSpPr>
        <p:spPr>
          <a:xfrm>
            <a:off x="1261872" y="4800600"/>
            <a:ext cx="9418320" cy="1691640"/>
          </a:xfrm>
        </p:spPr>
        <p:txBody>
          <a:bodyPr/>
          <a:lstStyle/>
          <a:p>
            <a:endParaRPr lang="en-US"/>
          </a:p>
        </p:txBody>
      </p:sp>
    </p:spTree>
    <p:extLst>
      <p:ext uri="{BB962C8B-B14F-4D97-AF65-F5344CB8AC3E}">
        <p14:creationId xmlns:p14="http://schemas.microsoft.com/office/powerpoint/2010/main" val="122064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DEAA-089C-BB97-ACDA-B69BAD7E9A42}"/>
              </a:ext>
            </a:extLst>
          </p:cNvPr>
          <p:cNvSpPr>
            <a:spLocks noGrp="1"/>
          </p:cNvSpPr>
          <p:nvPr>
            <p:ph type="title"/>
          </p:nvPr>
        </p:nvSpPr>
        <p:spPr/>
        <p:txBody>
          <a:bodyPr/>
          <a:lstStyle/>
          <a:p>
            <a:r>
              <a:rPr lang="uk-UA" dirty="0"/>
              <a:t>Пікселі</a:t>
            </a:r>
            <a:endParaRPr lang="en-US" dirty="0"/>
          </a:p>
        </p:txBody>
      </p:sp>
      <p:sp>
        <p:nvSpPr>
          <p:cNvPr id="3" name="Content Placeholder 2">
            <a:extLst>
              <a:ext uri="{FF2B5EF4-FFF2-40B4-BE49-F238E27FC236}">
                <a16:creationId xmlns:a16="http://schemas.microsoft.com/office/drawing/2014/main" id="{8711309D-531E-FB8B-A2C5-8BC6BD835D52}"/>
              </a:ext>
            </a:extLst>
          </p:cNvPr>
          <p:cNvSpPr>
            <a:spLocks noGrp="1"/>
          </p:cNvSpPr>
          <p:nvPr>
            <p:ph idx="1"/>
          </p:nvPr>
        </p:nvSpPr>
        <p:spPr>
          <a:xfrm>
            <a:off x="1261872" y="1828800"/>
            <a:ext cx="4561753" cy="4351337"/>
          </a:xfrm>
        </p:spPr>
        <p:txBody>
          <a:bodyPr vert="horz" lIns="91440" tIns="45720" rIns="91440" bIns="45720" rtlCol="0" anchor="t">
            <a:normAutofit/>
          </a:bodyPr>
          <a:lstStyle/>
          <a:p>
            <a:r>
              <a:rPr lang="uk-UA" dirty="0"/>
              <a:t>Монітор складається з ґрід малих квадратів які називаються </a:t>
            </a:r>
            <a:r>
              <a:rPr lang="uk-UA" b="1" dirty="0"/>
              <a:t>Пікселі</a:t>
            </a:r>
            <a:r>
              <a:rPr lang="en-US" b="1" dirty="0"/>
              <a:t>/Pixels</a:t>
            </a:r>
          </a:p>
          <a:p>
            <a:pPr lvl="1"/>
            <a:r>
              <a:rPr lang="uk-UA" spc="10" dirty="0">
                <a:solidFill>
                  <a:srgbClr val="000000"/>
                </a:solidFill>
              </a:rPr>
              <a:t>Кожен</a:t>
            </a:r>
            <a:r>
              <a:rPr lang="en-US" spc="10" dirty="0">
                <a:solidFill>
                  <a:srgbClr val="000000"/>
                </a:solidFill>
              </a:rPr>
              <a:t> </a:t>
            </a:r>
            <a:r>
              <a:rPr lang="en-US" spc="10" dirty="0" err="1">
                <a:solidFill>
                  <a:srgbClr val="000000"/>
                </a:solidFill>
              </a:rPr>
              <a:t>піксель</a:t>
            </a:r>
            <a:r>
              <a:rPr lang="en-US" spc="10" dirty="0">
                <a:solidFill>
                  <a:srgbClr val="000000"/>
                </a:solidFill>
              </a:rPr>
              <a:t> </a:t>
            </a:r>
            <a:r>
              <a:rPr lang="en-US" spc="10" dirty="0" err="1">
                <a:solidFill>
                  <a:srgbClr val="000000"/>
                </a:solidFill>
              </a:rPr>
              <a:t>може</a:t>
            </a:r>
            <a:r>
              <a:rPr lang="en-US" spc="10" dirty="0">
                <a:solidFill>
                  <a:srgbClr val="000000"/>
                </a:solidFill>
              </a:rPr>
              <a:t> </a:t>
            </a:r>
            <a:r>
              <a:rPr lang="en-US" spc="10" dirty="0" err="1">
                <a:solidFill>
                  <a:srgbClr val="000000"/>
                </a:solidFill>
              </a:rPr>
              <a:t>освітлювати</a:t>
            </a:r>
            <a:r>
              <a:rPr lang="en-US" spc="10" dirty="0">
                <a:solidFill>
                  <a:srgbClr val="000000"/>
                </a:solidFill>
              </a:rPr>
              <a:t> </a:t>
            </a:r>
            <a:r>
              <a:rPr lang="en-US" spc="10" dirty="0" err="1">
                <a:solidFill>
                  <a:srgbClr val="000000"/>
                </a:solidFill>
              </a:rPr>
              <a:t>тільки</a:t>
            </a:r>
            <a:r>
              <a:rPr lang="en-US" spc="10" dirty="0">
                <a:solidFill>
                  <a:srgbClr val="000000"/>
                </a:solidFill>
              </a:rPr>
              <a:t> </a:t>
            </a:r>
            <a:r>
              <a:rPr lang="en-US" spc="10" dirty="0" err="1">
                <a:solidFill>
                  <a:srgbClr val="000000"/>
                </a:solidFill>
              </a:rPr>
              <a:t>один</a:t>
            </a:r>
            <a:r>
              <a:rPr lang="en-US" spc="10" dirty="0">
                <a:solidFill>
                  <a:srgbClr val="000000"/>
                </a:solidFill>
              </a:rPr>
              <a:t> </a:t>
            </a:r>
            <a:r>
              <a:rPr lang="en-US" spc="10" dirty="0" err="1">
                <a:solidFill>
                  <a:srgbClr val="000000"/>
                </a:solidFill>
              </a:rPr>
              <a:t>колір</a:t>
            </a:r>
            <a:endParaRPr lang="en-US" b="1" spc="10" dirty="0" err="1">
              <a:solidFill>
                <a:srgbClr val="000000"/>
              </a:solidFill>
            </a:endParaRPr>
          </a:p>
          <a:p>
            <a:r>
              <a:rPr lang="uk-UA" dirty="0"/>
              <a:t>Є мільйони малі пікселі в моніторі, які з далека формують чіткі форми</a:t>
            </a:r>
          </a:p>
          <a:p>
            <a:r>
              <a:rPr lang="uk-UA" b="1" dirty="0"/>
              <a:t>Буфер кадри</a:t>
            </a:r>
            <a:r>
              <a:rPr lang="en-US" b="1" dirty="0"/>
              <a:t>/frame buffer </a:t>
            </a:r>
            <a:r>
              <a:rPr lang="en-US" dirty="0" err="1"/>
              <a:t>це</a:t>
            </a:r>
            <a:r>
              <a:rPr lang="en-US" dirty="0"/>
              <a:t> </a:t>
            </a:r>
            <a:r>
              <a:rPr lang="uk-UA" dirty="0"/>
              <a:t>буфер</a:t>
            </a:r>
            <a:r>
              <a:rPr lang="en-US" dirty="0"/>
              <a:t> </a:t>
            </a:r>
            <a:r>
              <a:rPr lang="en-US" dirty="0" err="1"/>
              <a:t>де</a:t>
            </a:r>
            <a:r>
              <a:rPr lang="en-US" dirty="0"/>
              <a:t> </a:t>
            </a:r>
            <a:r>
              <a:rPr lang="uk-UA" dirty="0">
                <a:ea typeface="+mn-lt"/>
                <a:cs typeface="+mn-lt"/>
              </a:rPr>
              <a:t>кольори наших віконних пікселів є збережені</a:t>
            </a:r>
          </a:p>
        </p:txBody>
      </p:sp>
      <p:pic>
        <p:nvPicPr>
          <p:cNvPr id="5" name="Picture 4" descr="A picture containing text, electronics, display&#10;&#10;Description automatically generated">
            <a:extLst>
              <a:ext uri="{FF2B5EF4-FFF2-40B4-BE49-F238E27FC236}">
                <a16:creationId xmlns:a16="http://schemas.microsoft.com/office/drawing/2014/main" id="{898C6B02-3928-178C-8DF7-53492953E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543" y="3339909"/>
            <a:ext cx="3472859" cy="1953483"/>
          </a:xfrm>
          <a:prstGeom prst="rect">
            <a:avLst/>
          </a:prstGeom>
        </p:spPr>
      </p:pic>
      <p:sp>
        <p:nvSpPr>
          <p:cNvPr id="9" name="Rectangle 8">
            <a:extLst>
              <a:ext uri="{FF2B5EF4-FFF2-40B4-BE49-F238E27FC236}">
                <a16:creationId xmlns:a16="http://schemas.microsoft.com/office/drawing/2014/main" id="{0535A1D2-E0CD-83DC-EEFF-39FC94616740}"/>
              </a:ext>
            </a:extLst>
          </p:cNvPr>
          <p:cNvSpPr/>
          <p:nvPr/>
        </p:nvSpPr>
        <p:spPr>
          <a:xfrm>
            <a:off x="5703094" y="1191692"/>
            <a:ext cx="2216029" cy="16217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D0D2F02-1810-1079-59EA-B9F86C71EDDB}"/>
              </a:ext>
            </a:extLst>
          </p:cNvPr>
          <p:cNvSpPr/>
          <p:nvPr/>
        </p:nvSpPr>
        <p:spPr>
          <a:xfrm>
            <a:off x="6135794" y="1437674"/>
            <a:ext cx="1350627" cy="11996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4644006-1E8E-7626-A0D8-801D99D7C291}"/>
              </a:ext>
            </a:extLst>
          </p:cNvPr>
          <p:cNvSpPr/>
          <p:nvPr/>
        </p:nvSpPr>
        <p:spPr>
          <a:xfrm>
            <a:off x="8853383" y="1405814"/>
            <a:ext cx="836114" cy="1220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868896A-907A-4342-4F07-50B7850BDC68}"/>
              </a:ext>
            </a:extLst>
          </p:cNvPr>
          <p:cNvSpPr/>
          <p:nvPr/>
        </p:nvSpPr>
        <p:spPr>
          <a:xfrm>
            <a:off x="8621366" y="1613849"/>
            <a:ext cx="1300116" cy="84309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C16BC51-0B66-2361-2CF1-234906CA09D0}"/>
              </a:ext>
            </a:extLst>
          </p:cNvPr>
          <p:cNvSpPr/>
          <p:nvPr/>
        </p:nvSpPr>
        <p:spPr>
          <a:xfrm>
            <a:off x="8169457" y="1191692"/>
            <a:ext cx="2216029" cy="16217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42A5E1C1-BBBB-783E-540E-49242CA37808}"/>
              </a:ext>
            </a:extLst>
          </p:cNvPr>
          <p:cNvCxnSpPr>
            <a:cxnSpLocks/>
          </p:cNvCxnSpPr>
          <p:nvPr/>
        </p:nvCxnSpPr>
        <p:spPr>
          <a:xfrm>
            <a:off x="8621363" y="1191691"/>
            <a:ext cx="3"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3D6CDFA-DABC-B31C-7A68-0D01E742A00D}"/>
              </a:ext>
            </a:extLst>
          </p:cNvPr>
          <p:cNvCxnSpPr>
            <a:cxnSpLocks/>
          </p:cNvCxnSpPr>
          <p:nvPr/>
        </p:nvCxnSpPr>
        <p:spPr>
          <a:xfrm>
            <a:off x="9054620" y="1191691"/>
            <a:ext cx="0"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68103F7-BA9D-D06B-258A-3166510178EF}"/>
              </a:ext>
            </a:extLst>
          </p:cNvPr>
          <p:cNvCxnSpPr>
            <a:cxnSpLocks/>
          </p:cNvCxnSpPr>
          <p:nvPr/>
        </p:nvCxnSpPr>
        <p:spPr>
          <a:xfrm>
            <a:off x="9475467" y="1191691"/>
            <a:ext cx="0"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58E1C30-D203-4703-D283-264DD3C72628}"/>
              </a:ext>
            </a:extLst>
          </p:cNvPr>
          <p:cNvCxnSpPr>
            <a:cxnSpLocks/>
          </p:cNvCxnSpPr>
          <p:nvPr/>
        </p:nvCxnSpPr>
        <p:spPr>
          <a:xfrm>
            <a:off x="9921482" y="1191691"/>
            <a:ext cx="0"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AEF80D-FA77-18DB-5AA7-A3261B80248D}"/>
              </a:ext>
            </a:extLst>
          </p:cNvPr>
          <p:cNvCxnSpPr>
            <a:cxnSpLocks/>
          </p:cNvCxnSpPr>
          <p:nvPr/>
        </p:nvCxnSpPr>
        <p:spPr>
          <a:xfrm>
            <a:off x="8169457" y="1613843"/>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46C7FAF-6718-100B-3938-105AFA5B3271}"/>
              </a:ext>
            </a:extLst>
          </p:cNvPr>
          <p:cNvCxnSpPr>
            <a:cxnSpLocks/>
          </p:cNvCxnSpPr>
          <p:nvPr/>
        </p:nvCxnSpPr>
        <p:spPr>
          <a:xfrm>
            <a:off x="8169457" y="2044482"/>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330437-B9B0-D2A3-F72C-5A6E18987A95}"/>
              </a:ext>
            </a:extLst>
          </p:cNvPr>
          <p:cNvCxnSpPr>
            <a:cxnSpLocks/>
          </p:cNvCxnSpPr>
          <p:nvPr/>
        </p:nvCxnSpPr>
        <p:spPr>
          <a:xfrm>
            <a:off x="8169457" y="2456941"/>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A77BD94-7242-6A8E-292E-F966F7BBC35D}"/>
              </a:ext>
            </a:extLst>
          </p:cNvPr>
          <p:cNvCxnSpPr>
            <a:cxnSpLocks/>
          </p:cNvCxnSpPr>
          <p:nvPr/>
        </p:nvCxnSpPr>
        <p:spPr>
          <a:xfrm>
            <a:off x="8847393" y="1191691"/>
            <a:ext cx="0"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9A2EAD1-869B-DC31-3FED-BFC5B9D91A75}"/>
              </a:ext>
            </a:extLst>
          </p:cNvPr>
          <p:cNvCxnSpPr>
            <a:cxnSpLocks/>
          </p:cNvCxnSpPr>
          <p:nvPr/>
        </p:nvCxnSpPr>
        <p:spPr>
          <a:xfrm>
            <a:off x="9271424" y="1182605"/>
            <a:ext cx="0" cy="1645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2BAA8FB-D0AE-7B59-AFB4-6159AD2476F5}"/>
              </a:ext>
            </a:extLst>
          </p:cNvPr>
          <p:cNvCxnSpPr>
            <a:cxnSpLocks/>
          </p:cNvCxnSpPr>
          <p:nvPr/>
        </p:nvCxnSpPr>
        <p:spPr>
          <a:xfrm>
            <a:off x="9700661" y="1182605"/>
            <a:ext cx="0" cy="16308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E6CF11E-5934-F4BF-2C4F-4180FE576FB5}"/>
              </a:ext>
            </a:extLst>
          </p:cNvPr>
          <p:cNvCxnSpPr>
            <a:cxnSpLocks/>
          </p:cNvCxnSpPr>
          <p:nvPr/>
        </p:nvCxnSpPr>
        <p:spPr>
          <a:xfrm>
            <a:off x="10163453" y="1182605"/>
            <a:ext cx="0" cy="16308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7E0CDB8-630D-1805-454A-13DE52720076}"/>
              </a:ext>
            </a:extLst>
          </p:cNvPr>
          <p:cNvCxnSpPr>
            <a:cxnSpLocks/>
          </p:cNvCxnSpPr>
          <p:nvPr/>
        </p:nvCxnSpPr>
        <p:spPr>
          <a:xfrm>
            <a:off x="8387932" y="1182604"/>
            <a:ext cx="0" cy="1630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99AB88-8C07-F72C-3960-6D3F113AD0A9}"/>
              </a:ext>
            </a:extLst>
          </p:cNvPr>
          <p:cNvCxnSpPr>
            <a:cxnSpLocks/>
          </p:cNvCxnSpPr>
          <p:nvPr/>
        </p:nvCxnSpPr>
        <p:spPr>
          <a:xfrm>
            <a:off x="8163409" y="1392793"/>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173553A-4955-FFB9-FD62-70C078E79190}"/>
              </a:ext>
            </a:extLst>
          </p:cNvPr>
          <p:cNvCxnSpPr>
            <a:cxnSpLocks/>
          </p:cNvCxnSpPr>
          <p:nvPr/>
        </p:nvCxnSpPr>
        <p:spPr>
          <a:xfrm>
            <a:off x="8163409" y="1830943"/>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8154988-480D-E37A-AED8-BB65ED24B1CC}"/>
              </a:ext>
            </a:extLst>
          </p:cNvPr>
          <p:cNvCxnSpPr>
            <a:cxnSpLocks/>
          </p:cNvCxnSpPr>
          <p:nvPr/>
        </p:nvCxnSpPr>
        <p:spPr>
          <a:xfrm>
            <a:off x="8163409" y="2250043"/>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468D524-E69F-7C7E-012A-3709BFB56809}"/>
              </a:ext>
            </a:extLst>
          </p:cNvPr>
          <p:cNvCxnSpPr>
            <a:cxnSpLocks/>
          </p:cNvCxnSpPr>
          <p:nvPr/>
        </p:nvCxnSpPr>
        <p:spPr>
          <a:xfrm>
            <a:off x="8163408" y="2637300"/>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text, tree&#10;&#10;Description automatically generated">
            <a:extLst>
              <a:ext uri="{FF2B5EF4-FFF2-40B4-BE49-F238E27FC236}">
                <a16:creationId xmlns:a16="http://schemas.microsoft.com/office/drawing/2014/main" id="{9133D4BC-411F-47D6-CF2A-F1087D780298}"/>
              </a:ext>
            </a:extLst>
          </p:cNvPr>
          <p:cNvPicPr>
            <a:picLocks noChangeAspect="1"/>
          </p:cNvPicPr>
          <p:nvPr/>
        </p:nvPicPr>
        <p:blipFill>
          <a:blip r:embed="rId4"/>
          <a:stretch>
            <a:fillRect/>
          </a:stretch>
        </p:blipFill>
        <p:spPr>
          <a:xfrm>
            <a:off x="7814072" y="3448927"/>
            <a:ext cx="2135982" cy="1210301"/>
          </a:xfrm>
          <a:prstGeom prst="rect">
            <a:avLst/>
          </a:prstGeom>
        </p:spPr>
      </p:pic>
      <p:cxnSp>
        <p:nvCxnSpPr>
          <p:cNvPr id="7" name="Straight Connector 6">
            <a:extLst>
              <a:ext uri="{FF2B5EF4-FFF2-40B4-BE49-F238E27FC236}">
                <a16:creationId xmlns:a16="http://schemas.microsoft.com/office/drawing/2014/main" id="{B5DDC8BF-4620-E7A7-46FD-64EB5FE4FA25}"/>
              </a:ext>
            </a:extLst>
          </p:cNvPr>
          <p:cNvCxnSpPr>
            <a:cxnSpLocks/>
          </p:cNvCxnSpPr>
          <p:nvPr/>
        </p:nvCxnSpPr>
        <p:spPr>
          <a:xfrm flipV="1">
            <a:off x="8196699" y="3825275"/>
            <a:ext cx="743405" cy="98172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8C4ED34-F804-5B59-81EE-63462DB59C58}"/>
              </a:ext>
            </a:extLst>
          </p:cNvPr>
          <p:cNvCxnSpPr>
            <a:cxnSpLocks/>
          </p:cNvCxnSpPr>
          <p:nvPr/>
        </p:nvCxnSpPr>
        <p:spPr>
          <a:xfrm flipV="1">
            <a:off x="6029050" y="3810957"/>
            <a:ext cx="2638679" cy="96818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5FD2E4-26E0-B97D-1EAB-8F791CD960B3}"/>
              </a:ext>
            </a:extLst>
          </p:cNvPr>
          <p:cNvCxnSpPr>
            <a:cxnSpLocks/>
          </p:cNvCxnSpPr>
          <p:nvPr/>
        </p:nvCxnSpPr>
        <p:spPr>
          <a:xfrm flipV="1">
            <a:off x="6035003" y="4021771"/>
            <a:ext cx="2650586" cy="24569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1DC8059-7996-9BF8-DC7A-E0D6C95174A2}"/>
              </a:ext>
            </a:extLst>
          </p:cNvPr>
          <p:cNvSpPr/>
          <p:nvPr/>
        </p:nvSpPr>
        <p:spPr>
          <a:xfrm>
            <a:off x="8673684" y="3816911"/>
            <a:ext cx="272375" cy="2108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4" name="Straight Connector 13">
            <a:extLst>
              <a:ext uri="{FF2B5EF4-FFF2-40B4-BE49-F238E27FC236}">
                <a16:creationId xmlns:a16="http://schemas.microsoft.com/office/drawing/2014/main" id="{5FFE880A-9159-0D7F-7967-F05146D3D3D5}"/>
              </a:ext>
            </a:extLst>
          </p:cNvPr>
          <p:cNvCxnSpPr>
            <a:cxnSpLocks/>
          </p:cNvCxnSpPr>
          <p:nvPr/>
        </p:nvCxnSpPr>
        <p:spPr>
          <a:xfrm flipV="1">
            <a:off x="8202652" y="4039631"/>
            <a:ext cx="732031" cy="24510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4AD201B-FBC8-5019-4760-007C9CE361C9}"/>
              </a:ext>
            </a:extLst>
          </p:cNvPr>
          <p:cNvSpPr/>
          <p:nvPr/>
        </p:nvSpPr>
        <p:spPr>
          <a:xfrm>
            <a:off x="6017146" y="4779139"/>
            <a:ext cx="2179021" cy="1705583"/>
          </a:xfrm>
          <a:prstGeom prst="rect">
            <a:avLst/>
          </a:prstGeom>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17" name="Picture 18" descr="A picture containing qr code&#10;&#10;Description automatically generated">
            <a:extLst>
              <a:ext uri="{FF2B5EF4-FFF2-40B4-BE49-F238E27FC236}">
                <a16:creationId xmlns:a16="http://schemas.microsoft.com/office/drawing/2014/main" id="{90FCEBE5-C240-BB5F-EFCD-C6E85F7E66E4}"/>
              </a:ext>
            </a:extLst>
          </p:cNvPr>
          <p:cNvPicPr>
            <a:picLocks noChangeAspect="1"/>
          </p:cNvPicPr>
          <p:nvPr/>
        </p:nvPicPr>
        <p:blipFill>
          <a:blip r:embed="rId5"/>
          <a:stretch>
            <a:fillRect/>
          </a:stretch>
        </p:blipFill>
        <p:spPr>
          <a:xfrm>
            <a:off x="6045993" y="4807744"/>
            <a:ext cx="2112168" cy="1641871"/>
          </a:xfrm>
          <a:prstGeom prst="rect">
            <a:avLst/>
          </a:prstGeom>
        </p:spPr>
      </p:pic>
    </p:spTree>
    <p:extLst>
      <p:ext uri="{BB962C8B-B14F-4D97-AF65-F5344CB8AC3E}">
        <p14:creationId xmlns:p14="http://schemas.microsoft.com/office/powerpoint/2010/main" val="412758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fade">
                                      <p:cBhvr>
                                        <p:cTn id="21" dur="500"/>
                                        <p:tgtEl>
                                          <p:spTgt spid="110"/>
                                        </p:tgtEl>
                                      </p:cBhvr>
                                    </p:animEffect>
                                  </p:childTnLst>
                                </p:cTn>
                              </p:par>
                              <p:par>
                                <p:cTn id="22" presetID="10" presetClass="entr" presetSubtype="0" fill="hold" nodeType="withEffect">
                                  <p:stCondLst>
                                    <p:cond delay="0"/>
                                  </p:stCondLst>
                                  <p:childTnLst>
                                    <p:set>
                                      <p:cBhvr>
                                        <p:cTn id="23" dur="1" fill="hold">
                                          <p:stCondLst>
                                            <p:cond delay="0"/>
                                          </p:stCondLst>
                                        </p:cTn>
                                        <p:tgtEl>
                                          <p:spTgt spid="111"/>
                                        </p:tgtEl>
                                        <p:attrNameLst>
                                          <p:attrName>style.visibility</p:attrName>
                                        </p:attrNameLst>
                                      </p:cBhvr>
                                      <p:to>
                                        <p:strVal val="visible"/>
                                      </p:to>
                                    </p:set>
                                    <p:animEffect transition="in" filter="fade">
                                      <p:cBhvr>
                                        <p:cTn id="24" dur="500"/>
                                        <p:tgtEl>
                                          <p:spTgt spid="111"/>
                                        </p:tgtEl>
                                      </p:cBhvr>
                                    </p:animEffect>
                                  </p:childTnLst>
                                </p:cTn>
                              </p:par>
                              <p:par>
                                <p:cTn id="25" presetID="10"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500"/>
                                        <p:tgtEl>
                                          <p:spTgt spid="112"/>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500"/>
                                        <p:tgtEl>
                                          <p:spTgt spid="113"/>
                                        </p:tgtEl>
                                      </p:cBhvr>
                                    </p:animEffect>
                                  </p:childTnLst>
                                </p:cTn>
                              </p:par>
                              <p:par>
                                <p:cTn id="31" presetID="10"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animEffect transition="in" filter="fade">
                                      <p:cBhvr>
                                        <p:cTn id="33" dur="500"/>
                                        <p:tgtEl>
                                          <p:spTgt spid="114"/>
                                        </p:tgtEl>
                                      </p:cBhvr>
                                    </p:animEffect>
                                  </p:childTnLst>
                                </p:cTn>
                              </p:par>
                              <p:par>
                                <p:cTn id="34" presetID="10" presetClass="entr" presetSubtype="0" fill="hold" nodeType="withEffect">
                                  <p:stCondLst>
                                    <p:cond delay="0"/>
                                  </p:stCondLst>
                                  <p:childTnLst>
                                    <p:set>
                                      <p:cBhvr>
                                        <p:cTn id="35" dur="1" fill="hold">
                                          <p:stCondLst>
                                            <p:cond delay="0"/>
                                          </p:stCondLst>
                                        </p:cTn>
                                        <p:tgtEl>
                                          <p:spTgt spid="115"/>
                                        </p:tgtEl>
                                        <p:attrNameLst>
                                          <p:attrName>style.visibility</p:attrName>
                                        </p:attrNameLst>
                                      </p:cBhvr>
                                      <p:to>
                                        <p:strVal val="visible"/>
                                      </p:to>
                                    </p:set>
                                    <p:animEffect transition="in" filter="fade">
                                      <p:cBhvr>
                                        <p:cTn id="36" dur="500"/>
                                        <p:tgtEl>
                                          <p:spTgt spid="115"/>
                                        </p:tgtEl>
                                      </p:cBhvr>
                                    </p:animEffect>
                                  </p:childTnLst>
                                </p:cTn>
                              </p:par>
                              <p:par>
                                <p:cTn id="37" presetID="10"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fade">
                                      <p:cBhvr>
                                        <p:cTn id="39" dur="500"/>
                                        <p:tgtEl>
                                          <p:spTgt spid="116"/>
                                        </p:tgtEl>
                                      </p:cBhvr>
                                    </p:animEffect>
                                  </p:childTnLst>
                                </p:cTn>
                              </p:par>
                              <p:par>
                                <p:cTn id="40" presetID="10" presetClass="entr" presetSubtype="0" fill="hold"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par>
                                <p:cTn id="43" presetID="10" presetClass="entr" presetSubtype="0" fill="hold" nodeType="withEffect">
                                  <p:stCondLst>
                                    <p:cond delay="0"/>
                                  </p:stCondLst>
                                  <p:childTnLst>
                                    <p:set>
                                      <p:cBhvr>
                                        <p:cTn id="44" dur="1" fill="hold">
                                          <p:stCondLst>
                                            <p:cond delay="0"/>
                                          </p:stCondLst>
                                        </p:cTn>
                                        <p:tgtEl>
                                          <p:spTgt spid="118"/>
                                        </p:tgtEl>
                                        <p:attrNameLst>
                                          <p:attrName>style.visibility</p:attrName>
                                        </p:attrNameLst>
                                      </p:cBhvr>
                                      <p:to>
                                        <p:strVal val="visible"/>
                                      </p:to>
                                    </p:set>
                                    <p:animEffect transition="in" filter="fade">
                                      <p:cBhvr>
                                        <p:cTn id="45" dur="500"/>
                                        <p:tgtEl>
                                          <p:spTgt spid="118"/>
                                        </p:tgtEl>
                                      </p:cBhvr>
                                    </p:animEffect>
                                  </p:childTnLst>
                                </p:cTn>
                              </p:par>
                              <p:par>
                                <p:cTn id="46" presetID="10" presetClass="entr" presetSubtype="0" fill="hold" nodeType="withEffect">
                                  <p:stCondLst>
                                    <p:cond delay="0"/>
                                  </p:stCondLst>
                                  <p:childTnLst>
                                    <p:set>
                                      <p:cBhvr>
                                        <p:cTn id="47" dur="1" fill="hold">
                                          <p:stCondLst>
                                            <p:cond delay="0"/>
                                          </p:stCondLst>
                                        </p:cTn>
                                        <p:tgtEl>
                                          <p:spTgt spid="119"/>
                                        </p:tgtEl>
                                        <p:attrNameLst>
                                          <p:attrName>style.visibility</p:attrName>
                                        </p:attrNameLst>
                                      </p:cBhvr>
                                      <p:to>
                                        <p:strVal val="visible"/>
                                      </p:to>
                                    </p:set>
                                    <p:animEffect transition="in" filter="fade">
                                      <p:cBhvr>
                                        <p:cTn id="48" dur="500"/>
                                        <p:tgtEl>
                                          <p:spTgt spid="119"/>
                                        </p:tgtEl>
                                      </p:cBhvr>
                                    </p:animEffect>
                                  </p:childTnLst>
                                </p:cTn>
                              </p:par>
                              <p:par>
                                <p:cTn id="49" presetID="10"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500"/>
                                        <p:tgtEl>
                                          <p:spTgt spid="120"/>
                                        </p:tgtEl>
                                      </p:cBhvr>
                                    </p:animEffect>
                                  </p:childTnLst>
                                </p:cTn>
                              </p:par>
                              <p:par>
                                <p:cTn id="52" presetID="10" presetClass="entr" presetSubtype="0" fill="hold" nodeType="with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fade">
                                      <p:cBhvr>
                                        <p:cTn id="54" dur="500"/>
                                        <p:tgtEl>
                                          <p:spTgt spid="121"/>
                                        </p:tgtEl>
                                      </p:cBhvr>
                                    </p:animEffect>
                                  </p:childTnLst>
                                </p:cTn>
                              </p:par>
                              <p:par>
                                <p:cTn id="55" presetID="10" presetClass="entr" presetSubtype="0" fill="hold" nodeType="with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fade">
                                      <p:cBhvr>
                                        <p:cTn id="57" dur="500"/>
                                        <p:tgtEl>
                                          <p:spTgt spid="122"/>
                                        </p:tgtEl>
                                      </p:cBhvr>
                                    </p:animEffect>
                                  </p:childTnLst>
                                </p:cTn>
                              </p:par>
                              <p:par>
                                <p:cTn id="58" presetID="10"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par>
                                <p:cTn id="61" presetID="10" presetClass="entr" presetSubtype="0" fill="hold" nodeType="with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fade">
                                      <p:cBhvr>
                                        <p:cTn id="63" dur="500"/>
                                        <p:tgtEl>
                                          <p:spTgt spid="124"/>
                                        </p:tgtEl>
                                      </p:cBhvr>
                                    </p:animEffect>
                                  </p:childTnLst>
                                </p:cTn>
                              </p:par>
                              <p:par>
                                <p:cTn id="64" presetID="10" presetClass="entr" presetSubtype="0" fill="hold" nodeType="withEffect">
                                  <p:stCondLst>
                                    <p:cond delay="0"/>
                                  </p:stCondLst>
                                  <p:childTnLst>
                                    <p:set>
                                      <p:cBhvr>
                                        <p:cTn id="65" dur="1" fill="hold">
                                          <p:stCondLst>
                                            <p:cond delay="0"/>
                                          </p:stCondLst>
                                        </p:cTn>
                                        <p:tgtEl>
                                          <p:spTgt spid="125"/>
                                        </p:tgtEl>
                                        <p:attrNameLst>
                                          <p:attrName>style.visibility</p:attrName>
                                        </p:attrNameLst>
                                      </p:cBhvr>
                                      <p:to>
                                        <p:strVal val="visible"/>
                                      </p:to>
                                    </p:set>
                                    <p:animEffect transition="in" filter="fade">
                                      <p:cBhvr>
                                        <p:cTn id="66" dur="500"/>
                                        <p:tgtEl>
                                          <p:spTgt spid="125"/>
                                        </p:tgtEl>
                                      </p:cBhvr>
                                    </p:animEffect>
                                  </p:childTnLst>
                                </p:cTn>
                              </p:par>
                              <p:par>
                                <p:cTn id="67" presetID="10"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animEffect transition="in" filter="fade">
                                      <p:cBhvr>
                                        <p:cTn id="69" dur="500"/>
                                        <p:tgtEl>
                                          <p:spTgt spid="1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2" end="2"/>
                                            </p:txEl>
                                          </p:spTgt>
                                        </p:tgtEl>
                                        <p:attrNameLst>
                                          <p:attrName>style.visibility</p:attrName>
                                        </p:attrNameLst>
                                      </p:cBhvr>
                                      <p:to>
                                        <p:strVal val="visible"/>
                                      </p:to>
                                    </p:set>
                                    <p:animEffect transition="in" filter="fade">
                                      <p:cBhvr>
                                        <p:cTn id="74" dur="500"/>
                                        <p:tgtEl>
                                          <p:spTgt spid="3">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animEffect transition="in" filter="fade">
                                      <p:cBhvr>
                                        <p:cTn id="7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8" grpId="0" animBg="1"/>
      <p:bldP spid="109" grpId="0" animBg="1"/>
      <p:bldP spid="1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DEAA-089C-BB97-ACDA-B69BAD7E9A42}"/>
              </a:ext>
            </a:extLst>
          </p:cNvPr>
          <p:cNvSpPr>
            <a:spLocks noGrp="1"/>
          </p:cNvSpPr>
          <p:nvPr>
            <p:ph type="title"/>
          </p:nvPr>
        </p:nvSpPr>
        <p:spPr/>
        <p:txBody>
          <a:bodyPr/>
          <a:lstStyle/>
          <a:p>
            <a:r>
              <a:rPr lang="uk-UA" dirty="0"/>
              <a:t>Кольори Пікселів</a:t>
            </a:r>
            <a:endParaRPr lang="en-US" dirty="0"/>
          </a:p>
        </p:txBody>
      </p:sp>
      <p:sp>
        <p:nvSpPr>
          <p:cNvPr id="3" name="Content Placeholder 2">
            <a:extLst>
              <a:ext uri="{FF2B5EF4-FFF2-40B4-BE49-F238E27FC236}">
                <a16:creationId xmlns:a16="http://schemas.microsoft.com/office/drawing/2014/main" id="{8711309D-531E-FB8B-A2C5-8BC6BD835D52}"/>
              </a:ext>
            </a:extLst>
          </p:cNvPr>
          <p:cNvSpPr>
            <a:spLocks noGrp="1"/>
          </p:cNvSpPr>
          <p:nvPr>
            <p:ph idx="1"/>
          </p:nvPr>
        </p:nvSpPr>
        <p:spPr>
          <a:xfrm>
            <a:off x="1261872" y="1834753"/>
            <a:ext cx="4335535" cy="4345384"/>
          </a:xfrm>
        </p:spPr>
        <p:txBody>
          <a:bodyPr vert="horz" lIns="91440" tIns="45720" rIns="91440" bIns="45720" rtlCol="0" anchor="t">
            <a:normAutofit/>
          </a:bodyPr>
          <a:lstStyle/>
          <a:p>
            <a:r>
              <a:rPr lang="uk-UA" spc="0" dirty="0">
                <a:solidFill>
                  <a:srgbClr val="262626"/>
                </a:solidFill>
              </a:rPr>
              <a:t>Кожен піксель складається з червоного, зеленого, і синього світла які змішаються щоби створити один колір</a:t>
            </a:r>
            <a:endParaRPr lang="en-US" b="1" spc="0" dirty="0">
              <a:solidFill>
                <a:srgbClr val="262626"/>
              </a:solidFill>
            </a:endParaRPr>
          </a:p>
          <a:p>
            <a:pPr lvl="1"/>
            <a:r>
              <a:rPr lang="uk-UA" dirty="0">
                <a:solidFill>
                  <a:srgbClr val="262626"/>
                </a:solidFill>
                <a:ea typeface="+mn-lt"/>
                <a:cs typeface="+mn-lt"/>
              </a:rPr>
              <a:t>Ці три кольори називаються </a:t>
            </a:r>
            <a:r>
              <a:rPr lang="uk-UA" b="1" dirty="0">
                <a:solidFill>
                  <a:srgbClr val="262626"/>
                </a:solidFill>
                <a:ea typeface="+mn-lt"/>
                <a:cs typeface="+mn-lt"/>
              </a:rPr>
              <a:t>основні кольори</a:t>
            </a:r>
            <a:endParaRPr lang="uk-UA" dirty="0">
              <a:solidFill>
                <a:srgbClr val="262626"/>
              </a:solidFill>
            </a:endParaRPr>
          </a:p>
          <a:p>
            <a:r>
              <a:rPr lang="uk-UA" spc="0" dirty="0">
                <a:solidFill>
                  <a:srgbClr val="262626"/>
                </a:solidFill>
              </a:rPr>
              <a:t>Всі інші кольори які піксель може </a:t>
            </a:r>
            <a:r>
              <a:rPr lang="uk-UA" spc="0" dirty="0" err="1">
                <a:solidFill>
                  <a:srgbClr val="262626"/>
                </a:solidFill>
              </a:rPr>
              <a:t>зображити</a:t>
            </a:r>
            <a:r>
              <a:rPr lang="uk-UA" spc="0" dirty="0">
                <a:solidFill>
                  <a:srgbClr val="262626"/>
                </a:solidFill>
              </a:rPr>
              <a:t> називаються </a:t>
            </a:r>
            <a:r>
              <a:rPr lang="uk-UA" b="1" spc="0" dirty="0">
                <a:solidFill>
                  <a:srgbClr val="262626"/>
                </a:solidFill>
              </a:rPr>
              <a:t>мішані кольори</a:t>
            </a:r>
          </a:p>
          <a:p>
            <a:pPr lvl="1">
              <a:buFont typeface="Wingdings 2" pitchFamily="34" charset="0"/>
            </a:pPr>
            <a:endParaRPr lang="uk-UA" b="1" dirty="0">
              <a:solidFill>
                <a:srgbClr val="262626"/>
              </a:solidFill>
            </a:endParaRPr>
          </a:p>
          <a:p>
            <a:pPr lvl="1">
              <a:buFont typeface="Wingdings 2" pitchFamily="34" charset="0"/>
              <a:buChar char=""/>
            </a:pPr>
            <a:endParaRPr lang="uk-UA" b="1" dirty="0">
              <a:solidFill>
                <a:srgbClr val="262626"/>
              </a:solidFill>
            </a:endParaRPr>
          </a:p>
          <a:p>
            <a:pPr marL="0" indent="0">
              <a:buNone/>
            </a:pPr>
            <a:endParaRPr lang="uk-UA" dirty="0">
              <a:solidFill>
                <a:srgbClr val="000000"/>
              </a:solidFill>
            </a:endParaRPr>
          </a:p>
        </p:txBody>
      </p:sp>
      <p:pic>
        <p:nvPicPr>
          <p:cNvPr id="29" name="Picture 28" descr="A picture containing text, electronics, display&#10;&#10;Description automatically generated">
            <a:extLst>
              <a:ext uri="{FF2B5EF4-FFF2-40B4-BE49-F238E27FC236}">
                <a16:creationId xmlns:a16="http://schemas.microsoft.com/office/drawing/2014/main" id="{2F4C98F6-F373-21A1-B9B6-B72DA418C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981" y="1970690"/>
            <a:ext cx="3472859" cy="1953483"/>
          </a:xfrm>
          <a:prstGeom prst="rect">
            <a:avLst/>
          </a:prstGeom>
        </p:spPr>
      </p:pic>
      <p:pic>
        <p:nvPicPr>
          <p:cNvPr id="33" name="Picture 6" descr="A picture containing text, tree&#10;&#10;Description automatically generated">
            <a:extLst>
              <a:ext uri="{FF2B5EF4-FFF2-40B4-BE49-F238E27FC236}">
                <a16:creationId xmlns:a16="http://schemas.microsoft.com/office/drawing/2014/main" id="{F58032E4-B805-B45E-3AFF-C0196503D7A7}"/>
              </a:ext>
            </a:extLst>
          </p:cNvPr>
          <p:cNvPicPr>
            <a:picLocks noChangeAspect="1"/>
          </p:cNvPicPr>
          <p:nvPr/>
        </p:nvPicPr>
        <p:blipFill>
          <a:blip r:embed="rId4"/>
          <a:stretch>
            <a:fillRect/>
          </a:stretch>
        </p:blipFill>
        <p:spPr>
          <a:xfrm>
            <a:off x="7504509" y="2079709"/>
            <a:ext cx="2135982" cy="1210301"/>
          </a:xfrm>
          <a:prstGeom prst="rect">
            <a:avLst/>
          </a:prstGeom>
        </p:spPr>
      </p:pic>
      <p:cxnSp>
        <p:nvCxnSpPr>
          <p:cNvPr id="38" name="Straight Connector 37">
            <a:extLst>
              <a:ext uri="{FF2B5EF4-FFF2-40B4-BE49-F238E27FC236}">
                <a16:creationId xmlns:a16="http://schemas.microsoft.com/office/drawing/2014/main" id="{C16E418A-2CBF-2AAB-CE69-C7520C599E86}"/>
              </a:ext>
            </a:extLst>
          </p:cNvPr>
          <p:cNvCxnSpPr>
            <a:cxnSpLocks/>
          </p:cNvCxnSpPr>
          <p:nvPr/>
        </p:nvCxnSpPr>
        <p:spPr>
          <a:xfrm flipV="1">
            <a:off x="8512213" y="2462009"/>
            <a:ext cx="136188" cy="7495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39FA78-ED1B-7D3B-C9F9-C211B6F0ECBF}"/>
              </a:ext>
            </a:extLst>
          </p:cNvPr>
          <p:cNvCxnSpPr>
            <a:cxnSpLocks/>
          </p:cNvCxnSpPr>
          <p:nvPr/>
        </p:nvCxnSpPr>
        <p:spPr>
          <a:xfrm flipV="1">
            <a:off x="5963565" y="2441739"/>
            <a:ext cx="2412461" cy="77172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486F229-EB66-ED53-FDD0-B7C7CDCC58E8}"/>
              </a:ext>
            </a:extLst>
          </p:cNvPr>
          <p:cNvCxnSpPr>
            <a:cxnSpLocks/>
          </p:cNvCxnSpPr>
          <p:nvPr/>
        </p:nvCxnSpPr>
        <p:spPr>
          <a:xfrm flipV="1">
            <a:off x="5963565" y="2652551"/>
            <a:ext cx="2412461" cy="22664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3BD3699-1788-F2D1-DFC9-7C279562EA8F}"/>
              </a:ext>
            </a:extLst>
          </p:cNvPr>
          <p:cNvSpPr/>
          <p:nvPr/>
        </p:nvSpPr>
        <p:spPr>
          <a:xfrm>
            <a:off x="8376027" y="2441739"/>
            <a:ext cx="272375" cy="2108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16B1C5C-599E-17BA-2DEA-35B2238C207E}"/>
              </a:ext>
            </a:extLst>
          </p:cNvPr>
          <p:cNvCxnSpPr>
            <a:cxnSpLocks/>
          </p:cNvCxnSpPr>
          <p:nvPr/>
        </p:nvCxnSpPr>
        <p:spPr>
          <a:xfrm flipV="1">
            <a:off x="8512213" y="2652551"/>
            <a:ext cx="142673" cy="22664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267019B-277C-AE27-6C36-DE76B8705F8E}"/>
              </a:ext>
            </a:extLst>
          </p:cNvPr>
          <p:cNvSpPr/>
          <p:nvPr/>
        </p:nvSpPr>
        <p:spPr>
          <a:xfrm>
            <a:off x="5963566" y="3213467"/>
            <a:ext cx="2542161" cy="1705583"/>
          </a:xfrm>
          <a:prstGeom prst="rect">
            <a:avLst/>
          </a:prstGeom>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Background pattern&#10;&#10;Description automatically generated">
            <a:extLst>
              <a:ext uri="{FF2B5EF4-FFF2-40B4-BE49-F238E27FC236}">
                <a16:creationId xmlns:a16="http://schemas.microsoft.com/office/drawing/2014/main" id="{84FABEF3-7710-2F07-0BEC-D0D5BEF16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3566" y="3213467"/>
            <a:ext cx="2542161" cy="1705583"/>
          </a:xfrm>
          <a:prstGeom prst="rect">
            <a:avLst/>
          </a:prstGeom>
        </p:spPr>
      </p:pic>
    </p:spTree>
    <p:extLst>
      <p:ext uri="{BB962C8B-B14F-4D97-AF65-F5344CB8AC3E}">
        <p14:creationId xmlns:p14="http://schemas.microsoft.com/office/powerpoint/2010/main" val="405958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DEAA-089C-BB97-ACDA-B69BAD7E9A42}"/>
              </a:ext>
            </a:extLst>
          </p:cNvPr>
          <p:cNvSpPr>
            <a:spLocks noGrp="1"/>
          </p:cNvSpPr>
          <p:nvPr>
            <p:ph type="title"/>
          </p:nvPr>
        </p:nvSpPr>
        <p:spPr/>
        <p:txBody>
          <a:bodyPr/>
          <a:lstStyle/>
          <a:p>
            <a:r>
              <a:rPr lang="uk-UA" dirty="0"/>
              <a:t>Кольори</a:t>
            </a:r>
            <a:endParaRPr lang="en-US" dirty="0"/>
          </a:p>
        </p:txBody>
      </p:sp>
      <p:sp>
        <p:nvSpPr>
          <p:cNvPr id="3" name="Content Placeholder 2">
            <a:extLst>
              <a:ext uri="{FF2B5EF4-FFF2-40B4-BE49-F238E27FC236}">
                <a16:creationId xmlns:a16="http://schemas.microsoft.com/office/drawing/2014/main" id="{8711309D-531E-FB8B-A2C5-8BC6BD835D52}"/>
              </a:ext>
            </a:extLst>
          </p:cNvPr>
          <p:cNvSpPr>
            <a:spLocks noGrp="1"/>
          </p:cNvSpPr>
          <p:nvPr>
            <p:ph idx="1"/>
          </p:nvPr>
        </p:nvSpPr>
        <p:spPr>
          <a:xfrm>
            <a:off x="1261872" y="1828800"/>
            <a:ext cx="4432051" cy="4351337"/>
          </a:xfrm>
        </p:spPr>
        <p:txBody>
          <a:bodyPr vert="horz" lIns="91440" tIns="45720" rIns="91440" bIns="45720" rtlCol="0" anchor="t">
            <a:normAutofit/>
          </a:bodyPr>
          <a:lstStyle/>
          <a:p>
            <a:r>
              <a:rPr lang="uk-UA" dirty="0"/>
              <a:t>Кожен піксель освітлює свої червоні</a:t>
            </a:r>
            <a:r>
              <a:rPr lang="en-US" dirty="0"/>
              <a:t>/</a:t>
            </a:r>
            <a:r>
              <a:rPr lang="uk-UA" dirty="0"/>
              <a:t>зелені</a:t>
            </a:r>
            <a:r>
              <a:rPr lang="en-US" dirty="0"/>
              <a:t>/</a:t>
            </a:r>
            <a:r>
              <a:rPr lang="uk-UA" dirty="0"/>
              <a:t>сині частини з різними </a:t>
            </a:r>
            <a:r>
              <a:rPr lang="uk-UA" dirty="0" err="1"/>
              <a:t>інтенсивностями</a:t>
            </a:r>
            <a:endParaRPr lang="uk-UA"/>
          </a:p>
          <a:p>
            <a:pPr lvl="1">
              <a:buFont typeface="Wingdings 2" pitchFamily="34" charset="0"/>
              <a:buChar char=""/>
            </a:pPr>
            <a:r>
              <a:rPr lang="uk-UA" dirty="0">
                <a:ea typeface="+mn-lt"/>
                <a:cs typeface="+mn-lt"/>
              </a:rPr>
              <a:t>Ясніші кольори вистрілюють ясніші червоні</a:t>
            </a:r>
            <a:r>
              <a:rPr lang="en-US" dirty="0">
                <a:ea typeface="+mn-lt"/>
                <a:cs typeface="+mn-lt"/>
              </a:rPr>
              <a:t>/</a:t>
            </a:r>
            <a:r>
              <a:rPr lang="uk-UA" dirty="0">
                <a:ea typeface="+mn-lt"/>
                <a:cs typeface="+mn-lt"/>
              </a:rPr>
              <a:t>зелені</a:t>
            </a:r>
            <a:r>
              <a:rPr lang="en-US" dirty="0">
                <a:ea typeface="+mn-lt"/>
                <a:cs typeface="+mn-lt"/>
              </a:rPr>
              <a:t>/</a:t>
            </a:r>
            <a:r>
              <a:rPr lang="uk-UA" dirty="0">
                <a:ea typeface="+mn-lt"/>
                <a:cs typeface="+mn-lt"/>
              </a:rPr>
              <a:t>сині кольори</a:t>
            </a:r>
            <a:endParaRPr lang="en-US" dirty="0">
              <a:ea typeface="+mn-lt"/>
              <a:cs typeface="+mn-lt"/>
            </a:endParaRPr>
          </a:p>
          <a:p>
            <a:r>
              <a:rPr lang="uk-UA" dirty="0">
                <a:ea typeface="+mn-lt"/>
                <a:cs typeface="+mn-lt"/>
              </a:rPr>
              <a:t>Чорний колір не вистрілює жодні кольори</a:t>
            </a:r>
            <a:endParaRPr lang="uk-UA" dirty="0">
              <a:solidFill>
                <a:srgbClr val="000000"/>
              </a:solidFill>
            </a:endParaRPr>
          </a:p>
        </p:txBody>
      </p:sp>
      <p:sp>
        <p:nvSpPr>
          <p:cNvPr id="6" name="Rectangle 5">
            <a:extLst>
              <a:ext uri="{FF2B5EF4-FFF2-40B4-BE49-F238E27FC236}">
                <a16:creationId xmlns:a16="http://schemas.microsoft.com/office/drawing/2014/main" id="{54933F22-60E5-3AB2-9251-B0E188DED9F6}"/>
              </a:ext>
            </a:extLst>
          </p:cNvPr>
          <p:cNvSpPr/>
          <p:nvPr/>
        </p:nvSpPr>
        <p:spPr>
          <a:xfrm>
            <a:off x="5728096" y="1364455"/>
            <a:ext cx="297656" cy="67270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A212A2-A184-672B-6248-C16DB1DE9CA6}"/>
              </a:ext>
            </a:extLst>
          </p:cNvPr>
          <p:cNvSpPr/>
          <p:nvPr/>
        </p:nvSpPr>
        <p:spPr>
          <a:xfrm>
            <a:off x="6097189" y="1364455"/>
            <a:ext cx="297656" cy="672703"/>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9291A-50BF-658E-F1AD-70E85F6A87E3}"/>
              </a:ext>
            </a:extLst>
          </p:cNvPr>
          <p:cNvSpPr/>
          <p:nvPr/>
        </p:nvSpPr>
        <p:spPr>
          <a:xfrm>
            <a:off x="6466283" y="1364455"/>
            <a:ext cx="297656" cy="672703"/>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0EC2F4-7402-F8CF-2416-076E7D600464}"/>
              </a:ext>
            </a:extLst>
          </p:cNvPr>
          <p:cNvSpPr/>
          <p:nvPr/>
        </p:nvSpPr>
        <p:spPr>
          <a:xfrm>
            <a:off x="7960517" y="1376361"/>
            <a:ext cx="297656" cy="672703"/>
          </a:xfrm>
          <a:prstGeom prst="rect">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EFD56B-543B-A3ED-B6DD-5E10000710E8}"/>
              </a:ext>
            </a:extLst>
          </p:cNvPr>
          <p:cNvSpPr/>
          <p:nvPr/>
        </p:nvSpPr>
        <p:spPr>
          <a:xfrm>
            <a:off x="8329610" y="1376361"/>
            <a:ext cx="297656" cy="672703"/>
          </a:xfrm>
          <a:prstGeom prst="rect">
            <a:avLst/>
          </a:prstGeom>
          <a:solidFill>
            <a:srgbClr val="0064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B85B0E-715B-43D8-8E72-05D7FF14DCB7}"/>
              </a:ext>
            </a:extLst>
          </p:cNvPr>
          <p:cNvSpPr/>
          <p:nvPr/>
        </p:nvSpPr>
        <p:spPr>
          <a:xfrm>
            <a:off x="8698704" y="1376361"/>
            <a:ext cx="297656" cy="672703"/>
          </a:xfrm>
          <a:prstGeom prst="rect">
            <a:avLst/>
          </a:prstGeom>
          <a:solidFill>
            <a:srgbClr val="00A0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18BA81D-ED67-3FCA-922B-5E75563C1992}"/>
              </a:ext>
            </a:extLst>
          </p:cNvPr>
          <p:cNvCxnSpPr/>
          <p:nvPr/>
        </p:nvCxnSpPr>
        <p:spPr>
          <a:xfrm>
            <a:off x="5876925" y="1745456"/>
            <a:ext cx="158351" cy="1473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7EE6BE6-0EC0-B7B7-CE9C-06FB1351A7DF}"/>
              </a:ext>
            </a:extLst>
          </p:cNvPr>
          <p:cNvCxnSpPr>
            <a:cxnSpLocks/>
          </p:cNvCxnSpPr>
          <p:nvPr/>
        </p:nvCxnSpPr>
        <p:spPr>
          <a:xfrm>
            <a:off x="5948362" y="1810940"/>
            <a:ext cx="158351" cy="1473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6A170E-E5D0-8674-CD85-4B57520CFDAD}"/>
              </a:ext>
            </a:extLst>
          </p:cNvPr>
          <p:cNvCxnSpPr>
            <a:cxnSpLocks/>
          </p:cNvCxnSpPr>
          <p:nvPr/>
        </p:nvCxnSpPr>
        <p:spPr>
          <a:xfrm>
            <a:off x="5793580" y="1828799"/>
            <a:ext cx="158351" cy="1473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5EB14D-5D20-D6DD-43C0-A0684539B33A}"/>
              </a:ext>
            </a:extLst>
          </p:cNvPr>
          <p:cNvCxnSpPr>
            <a:cxnSpLocks/>
          </p:cNvCxnSpPr>
          <p:nvPr/>
        </p:nvCxnSpPr>
        <p:spPr>
          <a:xfrm flipH="1">
            <a:off x="6338885" y="1894282"/>
            <a:ext cx="8336" cy="13727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1CE3C39-6DD7-76C0-41DC-5E27C34EF764}"/>
              </a:ext>
            </a:extLst>
          </p:cNvPr>
          <p:cNvCxnSpPr>
            <a:cxnSpLocks/>
          </p:cNvCxnSpPr>
          <p:nvPr/>
        </p:nvCxnSpPr>
        <p:spPr>
          <a:xfrm>
            <a:off x="6168628" y="1894281"/>
            <a:ext cx="45241" cy="135493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5E6A0C-53E4-05C2-B495-34674D4310AF}"/>
              </a:ext>
            </a:extLst>
          </p:cNvPr>
          <p:cNvCxnSpPr>
            <a:cxnSpLocks/>
          </p:cNvCxnSpPr>
          <p:nvPr/>
        </p:nvCxnSpPr>
        <p:spPr>
          <a:xfrm>
            <a:off x="6275783" y="1918092"/>
            <a:ext cx="3570" cy="13489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69794-A2BB-7181-347F-527AD682CEF6}"/>
              </a:ext>
            </a:extLst>
          </p:cNvPr>
          <p:cNvCxnSpPr>
            <a:cxnSpLocks/>
          </p:cNvCxnSpPr>
          <p:nvPr/>
        </p:nvCxnSpPr>
        <p:spPr>
          <a:xfrm flipH="1">
            <a:off x="6440088" y="1941903"/>
            <a:ext cx="73820" cy="13430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CF0932-1507-F8C0-7516-A378335BE350}"/>
              </a:ext>
            </a:extLst>
          </p:cNvPr>
          <p:cNvCxnSpPr>
            <a:cxnSpLocks/>
          </p:cNvCxnSpPr>
          <p:nvPr/>
        </p:nvCxnSpPr>
        <p:spPr>
          <a:xfrm flipH="1">
            <a:off x="6511526" y="1941902"/>
            <a:ext cx="73820" cy="13430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B3550E0-1D8D-D2B6-22AF-120740D08CC7}"/>
              </a:ext>
            </a:extLst>
          </p:cNvPr>
          <p:cNvCxnSpPr>
            <a:cxnSpLocks/>
          </p:cNvCxnSpPr>
          <p:nvPr/>
        </p:nvCxnSpPr>
        <p:spPr>
          <a:xfrm flipH="1">
            <a:off x="6600821" y="1959760"/>
            <a:ext cx="73820" cy="13430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5618BBD-96D8-1E68-759D-6CBAEFDE4B48}"/>
              </a:ext>
            </a:extLst>
          </p:cNvPr>
          <p:cNvCxnSpPr>
            <a:cxnSpLocks/>
          </p:cNvCxnSpPr>
          <p:nvPr/>
        </p:nvCxnSpPr>
        <p:spPr>
          <a:xfrm>
            <a:off x="8424861" y="1876419"/>
            <a:ext cx="3570" cy="1348978"/>
          </a:xfrm>
          <a:prstGeom prst="straightConnector1">
            <a:avLst/>
          </a:prstGeom>
          <a:ln w="28575">
            <a:solidFill>
              <a:srgbClr val="0064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1F912DC-A263-2FA0-4B44-F6C4F57EF63B}"/>
              </a:ext>
            </a:extLst>
          </p:cNvPr>
          <p:cNvCxnSpPr>
            <a:cxnSpLocks/>
          </p:cNvCxnSpPr>
          <p:nvPr/>
        </p:nvCxnSpPr>
        <p:spPr>
          <a:xfrm>
            <a:off x="8508205" y="1900231"/>
            <a:ext cx="3570" cy="1348978"/>
          </a:xfrm>
          <a:prstGeom prst="straightConnector1">
            <a:avLst/>
          </a:prstGeom>
          <a:ln w="28575">
            <a:solidFill>
              <a:srgbClr val="0064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6C94A37-D3ED-24F8-0A56-0728E6D7FC89}"/>
              </a:ext>
            </a:extLst>
          </p:cNvPr>
          <p:cNvCxnSpPr>
            <a:cxnSpLocks/>
          </p:cNvCxnSpPr>
          <p:nvPr/>
        </p:nvCxnSpPr>
        <p:spPr>
          <a:xfrm flipH="1">
            <a:off x="8678463" y="1959762"/>
            <a:ext cx="103586" cy="1289447"/>
          </a:xfrm>
          <a:prstGeom prst="straightConnector1">
            <a:avLst/>
          </a:prstGeom>
          <a:ln w="28575">
            <a:solidFill>
              <a:srgbClr val="0096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8D185C-B015-3DDB-753B-9E601DF3909C}"/>
              </a:ext>
            </a:extLst>
          </p:cNvPr>
          <p:cNvCxnSpPr>
            <a:cxnSpLocks/>
          </p:cNvCxnSpPr>
          <p:nvPr/>
        </p:nvCxnSpPr>
        <p:spPr>
          <a:xfrm flipH="1">
            <a:off x="8767760" y="1977621"/>
            <a:ext cx="103586" cy="1289447"/>
          </a:xfrm>
          <a:prstGeom prst="straightConnector1">
            <a:avLst/>
          </a:prstGeom>
          <a:ln w="28575">
            <a:solidFill>
              <a:srgbClr val="0096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AB9FC5-3171-2D30-9B78-E3A9C8C72C50}"/>
              </a:ext>
            </a:extLst>
          </p:cNvPr>
          <p:cNvCxnSpPr>
            <a:cxnSpLocks/>
          </p:cNvCxnSpPr>
          <p:nvPr/>
        </p:nvCxnSpPr>
        <p:spPr>
          <a:xfrm flipH="1">
            <a:off x="8839197" y="1941901"/>
            <a:ext cx="103586" cy="1289447"/>
          </a:xfrm>
          <a:prstGeom prst="straightConnector1">
            <a:avLst/>
          </a:prstGeom>
          <a:ln w="28575">
            <a:solidFill>
              <a:srgbClr val="0096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609E65-C274-44C2-955E-461ECD2B3DCF}"/>
              </a:ext>
            </a:extLst>
          </p:cNvPr>
          <p:cNvCxnSpPr>
            <a:cxnSpLocks/>
          </p:cNvCxnSpPr>
          <p:nvPr/>
        </p:nvCxnSpPr>
        <p:spPr>
          <a:xfrm flipH="1">
            <a:off x="8624884" y="1959760"/>
            <a:ext cx="103586" cy="1289447"/>
          </a:xfrm>
          <a:prstGeom prst="straightConnector1">
            <a:avLst/>
          </a:prstGeom>
          <a:ln w="28575">
            <a:solidFill>
              <a:srgbClr val="0096FF"/>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Shape, circle&#10;&#10;Description automatically generated">
            <a:extLst>
              <a:ext uri="{FF2B5EF4-FFF2-40B4-BE49-F238E27FC236}">
                <a16:creationId xmlns:a16="http://schemas.microsoft.com/office/drawing/2014/main" id="{E6868D07-912E-4331-EC97-167881368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4546" y="3725194"/>
            <a:ext cx="2756915" cy="2750962"/>
          </a:xfrm>
          <a:prstGeom prst="rect">
            <a:avLst/>
          </a:prstGeom>
        </p:spPr>
      </p:pic>
      <p:sp>
        <p:nvSpPr>
          <p:cNvPr id="52" name="Rectangle 51">
            <a:extLst>
              <a:ext uri="{FF2B5EF4-FFF2-40B4-BE49-F238E27FC236}">
                <a16:creationId xmlns:a16="http://schemas.microsoft.com/office/drawing/2014/main" id="{CE9213D7-33E2-C891-767E-82B53DB41B24}"/>
              </a:ext>
            </a:extLst>
          </p:cNvPr>
          <p:cNvSpPr/>
          <p:nvPr/>
        </p:nvSpPr>
        <p:spPr>
          <a:xfrm>
            <a:off x="9621439" y="1370408"/>
            <a:ext cx="297656" cy="672703"/>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2EBC66-D8F2-7A35-3A66-46B04DFFDD86}"/>
              </a:ext>
            </a:extLst>
          </p:cNvPr>
          <p:cNvSpPr/>
          <p:nvPr/>
        </p:nvSpPr>
        <p:spPr>
          <a:xfrm>
            <a:off x="9990531" y="1370408"/>
            <a:ext cx="297656" cy="672703"/>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46DF64F-9670-3803-7157-16DD32FA0751}"/>
              </a:ext>
            </a:extLst>
          </p:cNvPr>
          <p:cNvSpPr/>
          <p:nvPr/>
        </p:nvSpPr>
        <p:spPr>
          <a:xfrm>
            <a:off x="10359625" y="1370408"/>
            <a:ext cx="297656" cy="672703"/>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30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D3BF-9A4B-C8EA-0B1A-80817D4141F7}"/>
              </a:ext>
            </a:extLst>
          </p:cNvPr>
          <p:cNvSpPr>
            <a:spLocks noGrp="1"/>
          </p:cNvSpPr>
          <p:nvPr>
            <p:ph type="title"/>
          </p:nvPr>
        </p:nvSpPr>
        <p:spPr/>
        <p:txBody>
          <a:bodyPr/>
          <a:lstStyle/>
          <a:p>
            <a:r>
              <a:rPr lang="uk-UA" dirty="0"/>
              <a:t>Кольори</a:t>
            </a:r>
            <a:endParaRPr lang="en-US" dirty="0"/>
          </a:p>
        </p:txBody>
      </p:sp>
      <p:sp>
        <p:nvSpPr>
          <p:cNvPr id="3" name="Content Placeholder 2">
            <a:extLst>
              <a:ext uri="{FF2B5EF4-FFF2-40B4-BE49-F238E27FC236}">
                <a16:creationId xmlns:a16="http://schemas.microsoft.com/office/drawing/2014/main" id="{7C05C026-4600-1701-1380-8AA049DACB55}"/>
              </a:ext>
            </a:extLst>
          </p:cNvPr>
          <p:cNvSpPr>
            <a:spLocks noGrp="1"/>
          </p:cNvSpPr>
          <p:nvPr>
            <p:ph idx="1"/>
          </p:nvPr>
        </p:nvSpPr>
        <p:spPr>
          <a:xfrm>
            <a:off x="1261872" y="1828800"/>
            <a:ext cx="4347745" cy="4351337"/>
          </a:xfrm>
        </p:spPr>
        <p:txBody>
          <a:bodyPr/>
          <a:lstStyle/>
          <a:p>
            <a:r>
              <a:rPr lang="uk-UA" dirty="0"/>
              <a:t>Для програміста, ми зображуємо кольори як мішання червоного, зеленого і синього </a:t>
            </a:r>
            <a:r>
              <a:rPr lang="uk-UA" b="1" dirty="0"/>
              <a:t>каналу</a:t>
            </a:r>
            <a:r>
              <a:rPr lang="en-US" b="1" dirty="0"/>
              <a:t>/channels</a:t>
            </a:r>
            <a:endParaRPr lang="uk-UA" b="1" dirty="0"/>
          </a:p>
          <a:p>
            <a:pPr lvl="1"/>
            <a:r>
              <a:rPr lang="uk-UA" dirty="0"/>
              <a:t>Кожний канал має номер від 0-255 (0 значить немає інтенсивності, 255 значить є максимальна інтенсивність)</a:t>
            </a:r>
          </a:p>
          <a:p>
            <a:pPr lvl="1"/>
            <a:r>
              <a:rPr lang="uk-UA" dirty="0"/>
              <a:t>Ці канали представляємо </a:t>
            </a:r>
            <a:r>
              <a:rPr lang="uk-UA" dirty="0" err="1"/>
              <a:t>яко</a:t>
            </a:r>
            <a:r>
              <a:rPr lang="uk-UA" dirty="0"/>
              <a:t> </a:t>
            </a:r>
            <a:r>
              <a:rPr lang="en-US" dirty="0"/>
              <a:t>8-</a:t>
            </a:r>
            <a:r>
              <a:rPr lang="uk-UA" dirty="0"/>
              <a:t>біт номер</a:t>
            </a:r>
          </a:p>
          <a:p>
            <a:endParaRPr lang="uk-UA" dirty="0"/>
          </a:p>
        </p:txBody>
      </p:sp>
      <p:sp>
        <p:nvSpPr>
          <p:cNvPr id="4" name="TextBox 3">
            <a:extLst>
              <a:ext uri="{FF2B5EF4-FFF2-40B4-BE49-F238E27FC236}">
                <a16:creationId xmlns:a16="http://schemas.microsoft.com/office/drawing/2014/main" id="{A8BD6B58-BE49-1935-D11F-806C3816542C}"/>
              </a:ext>
            </a:extLst>
          </p:cNvPr>
          <p:cNvSpPr txBox="1"/>
          <p:nvPr/>
        </p:nvSpPr>
        <p:spPr>
          <a:xfrm>
            <a:off x="9149937" y="1758160"/>
            <a:ext cx="1472541" cy="646331"/>
          </a:xfrm>
          <a:prstGeom prst="rect">
            <a:avLst/>
          </a:prstGeom>
          <a:solidFill>
            <a:srgbClr val="00B0F0"/>
          </a:solidFill>
        </p:spPr>
        <p:txBody>
          <a:bodyPr wrap="square" rtlCol="0">
            <a:spAutoFit/>
          </a:bodyPr>
          <a:lstStyle/>
          <a:p>
            <a:r>
              <a:rPr lang="uk-UA" dirty="0" err="1">
                <a:solidFill>
                  <a:schemeClr val="bg1"/>
                </a:solidFill>
              </a:rPr>
              <a:t>Синьий</a:t>
            </a:r>
            <a:r>
              <a:rPr lang="en-US" dirty="0">
                <a:solidFill>
                  <a:schemeClr val="bg1"/>
                </a:solidFill>
              </a:rPr>
              <a:t> [0:7]</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BD68FF2-BA14-CCFC-55C2-CB253ACC35D0}"/>
                  </a:ext>
                </a:extLst>
              </p:cNvPr>
              <p:cNvSpPr txBox="1"/>
              <p:nvPr/>
            </p:nvSpPr>
            <p:spPr>
              <a:xfrm>
                <a:off x="6096000" y="1764098"/>
                <a:ext cx="1472541" cy="646331"/>
              </a:xfrm>
              <a:prstGeom prst="rect">
                <a:avLst/>
              </a:prstGeom>
              <a:solidFill>
                <a:srgbClr val="FF0000"/>
              </a:solidFill>
            </p:spPr>
            <p:txBody>
              <a:bodyPr wrap="square" rtlCol="0">
                <a:spAutoFit/>
              </a:bodyPr>
              <a:lstStyle/>
              <a:p>
                <a14:m>
                  <m:oMath xmlns:m="http://schemas.openxmlformats.org/officeDocument/2006/math">
                    <m:r>
                      <a:rPr lang="uk-UA" i="1" smtClean="0">
                        <a:solidFill>
                          <a:schemeClr val="bg1"/>
                        </a:solidFill>
                        <a:latin typeface="Cambria Math" panose="02040503050406030204" pitchFamily="18" charset="0"/>
                      </a:rPr>
                      <m:t>Ч</m:t>
                    </m:r>
                    <m:r>
                      <a:rPr lang="uk-UA" b="0" i="1" smtClean="0">
                        <a:solidFill>
                          <a:schemeClr val="bg1"/>
                        </a:solidFill>
                        <a:latin typeface="Cambria Math" panose="02040503050406030204" pitchFamily="18" charset="0"/>
                      </a:rPr>
                      <m:t>ервоний</m:t>
                    </m:r>
                  </m:oMath>
                </a14:m>
                <a:r>
                  <a:rPr lang="en-US" dirty="0">
                    <a:solidFill>
                      <a:schemeClr val="bg1"/>
                    </a:solidFill>
                  </a:rPr>
                  <a:t> [0:7]</a:t>
                </a:r>
              </a:p>
            </p:txBody>
          </p:sp>
        </mc:Choice>
        <mc:Fallback xmlns="">
          <p:sp>
            <p:nvSpPr>
              <p:cNvPr id="5" name="TextBox 4">
                <a:extLst>
                  <a:ext uri="{FF2B5EF4-FFF2-40B4-BE49-F238E27FC236}">
                    <a16:creationId xmlns:a16="http://schemas.microsoft.com/office/drawing/2014/main" id="{BBD68FF2-BA14-CCFC-55C2-CB253ACC35D0}"/>
                  </a:ext>
                </a:extLst>
              </p:cNvPr>
              <p:cNvSpPr txBox="1">
                <a:spLocks noRot="1" noChangeAspect="1" noMove="1" noResize="1" noEditPoints="1" noAdjustHandles="1" noChangeArrowheads="1" noChangeShapeType="1" noTextEdit="1"/>
              </p:cNvSpPr>
              <p:nvPr/>
            </p:nvSpPr>
            <p:spPr>
              <a:xfrm>
                <a:off x="6096000" y="1764098"/>
                <a:ext cx="1472541" cy="646331"/>
              </a:xfrm>
              <a:prstGeom prst="rect">
                <a:avLst/>
              </a:prstGeom>
              <a:blipFill>
                <a:blip r:embed="rId2"/>
                <a:stretch>
                  <a:fillRect l="-3306" b="-1415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499F15E-A1F6-3A0C-00EA-9D93C813F003}"/>
              </a:ext>
            </a:extLst>
          </p:cNvPr>
          <p:cNvSpPr txBox="1"/>
          <p:nvPr/>
        </p:nvSpPr>
        <p:spPr>
          <a:xfrm>
            <a:off x="7622968" y="1758160"/>
            <a:ext cx="1472541" cy="646331"/>
          </a:xfrm>
          <a:prstGeom prst="rect">
            <a:avLst/>
          </a:prstGeom>
          <a:solidFill>
            <a:srgbClr val="00B050"/>
          </a:solidFill>
        </p:spPr>
        <p:txBody>
          <a:bodyPr wrap="square" rtlCol="0">
            <a:spAutoFit/>
          </a:bodyPr>
          <a:lstStyle/>
          <a:p>
            <a:r>
              <a:rPr lang="uk-UA" dirty="0">
                <a:solidFill>
                  <a:schemeClr val="bg1"/>
                </a:solidFill>
              </a:rPr>
              <a:t>Зелений</a:t>
            </a:r>
            <a:r>
              <a:rPr lang="en-US" dirty="0">
                <a:solidFill>
                  <a:schemeClr val="bg1"/>
                </a:solidFill>
              </a:rPr>
              <a:t> [0:7]</a:t>
            </a:r>
            <a:endParaRPr lang="uk-UA" dirty="0">
              <a:solidFill>
                <a:schemeClr val="bg1"/>
              </a:solidFill>
            </a:endParaRPr>
          </a:p>
        </p:txBody>
      </p:sp>
      <p:sp>
        <p:nvSpPr>
          <p:cNvPr id="7" name="Right Brace 6">
            <a:extLst>
              <a:ext uri="{FF2B5EF4-FFF2-40B4-BE49-F238E27FC236}">
                <a16:creationId xmlns:a16="http://schemas.microsoft.com/office/drawing/2014/main" id="{C9B6DCC2-B902-EFE5-3C42-00AC728313DE}"/>
              </a:ext>
            </a:extLst>
          </p:cNvPr>
          <p:cNvSpPr/>
          <p:nvPr/>
        </p:nvSpPr>
        <p:spPr>
          <a:xfrm rot="5400000">
            <a:off x="8220198" y="453671"/>
            <a:ext cx="290945" cy="451361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62311AC-D6C3-7755-1A41-ED7E1C1E8BBD}"/>
              </a:ext>
            </a:extLst>
          </p:cNvPr>
          <p:cNvSpPr txBox="1"/>
          <p:nvPr/>
        </p:nvSpPr>
        <p:spPr>
          <a:xfrm>
            <a:off x="7903028" y="2911227"/>
            <a:ext cx="932213" cy="369332"/>
          </a:xfrm>
          <a:prstGeom prst="rect">
            <a:avLst/>
          </a:prstGeom>
          <a:noFill/>
        </p:spPr>
        <p:txBody>
          <a:bodyPr wrap="square" rtlCol="0">
            <a:spAutoFit/>
          </a:bodyPr>
          <a:lstStyle/>
          <a:p>
            <a:r>
              <a:rPr lang="en-US" dirty="0"/>
              <a:t>24 bits</a:t>
            </a:r>
          </a:p>
        </p:txBody>
      </p:sp>
      <p:sp>
        <p:nvSpPr>
          <p:cNvPr id="9" name="Oval 8">
            <a:extLst>
              <a:ext uri="{FF2B5EF4-FFF2-40B4-BE49-F238E27FC236}">
                <a16:creationId xmlns:a16="http://schemas.microsoft.com/office/drawing/2014/main" id="{F6494348-E250-4367-D855-F97D12CF0B3E}"/>
              </a:ext>
            </a:extLst>
          </p:cNvPr>
          <p:cNvSpPr/>
          <p:nvPr/>
        </p:nvSpPr>
        <p:spPr>
          <a:xfrm>
            <a:off x="6638306" y="3841668"/>
            <a:ext cx="385949" cy="362197"/>
          </a:xfrm>
          <a:prstGeom prst="ellipse">
            <a:avLst/>
          </a:prstGeom>
          <a:solidFill>
            <a:srgbClr val="8C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4AFFAF-46EF-01B5-8632-FA8B6AFFD4DC}"/>
              </a:ext>
            </a:extLst>
          </p:cNvPr>
          <p:cNvSpPr/>
          <p:nvPr/>
        </p:nvSpPr>
        <p:spPr>
          <a:xfrm>
            <a:off x="8164769" y="3841668"/>
            <a:ext cx="385949" cy="362197"/>
          </a:xfrm>
          <a:prstGeom prst="ellipse">
            <a:avLst/>
          </a:prstGeom>
          <a:solidFill>
            <a:srgbClr val="005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4D9197-21EA-C044-24F6-5BE6CE2A721D}"/>
              </a:ext>
            </a:extLst>
          </p:cNvPr>
          <p:cNvSpPr/>
          <p:nvPr/>
        </p:nvSpPr>
        <p:spPr>
          <a:xfrm>
            <a:off x="9691232" y="3853543"/>
            <a:ext cx="385949" cy="362197"/>
          </a:xfrm>
          <a:prstGeom prst="ellipse">
            <a:avLst/>
          </a:prstGeom>
          <a:solidFill>
            <a:srgbClr val="0000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875CE3-6A23-CA60-4162-37015D16AE5F}"/>
                  </a:ext>
                </a:extLst>
              </p:cNvPr>
              <p:cNvSpPr txBox="1"/>
              <p:nvPr/>
            </p:nvSpPr>
            <p:spPr>
              <a:xfrm>
                <a:off x="5841448" y="3538043"/>
                <a:ext cx="17857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i="1" smtClean="0">
                          <a:latin typeface="Cambria Math" panose="02040503050406030204" pitchFamily="18" charset="0"/>
                        </a:rPr>
                        <m:t>Ч</m:t>
                      </m:r>
                      <m:r>
                        <a:rPr lang="uk-UA" b="0" i="1" smtClean="0">
                          <a:latin typeface="Cambria Math" panose="02040503050406030204" pitchFamily="18" charset="0"/>
                        </a:rPr>
                        <m:t>ервоний</m:t>
                      </m:r>
                      <m:r>
                        <a:rPr lang="en-US" b="0" i="1" smtClean="0">
                          <a:latin typeface="Cambria Math" panose="02040503050406030204" pitchFamily="18" charset="0"/>
                        </a:rPr>
                        <m:t>=140</m:t>
                      </m:r>
                    </m:oMath>
                  </m:oMathPara>
                </a14:m>
                <a:endParaRPr lang="en-US" dirty="0"/>
              </a:p>
            </p:txBody>
          </p:sp>
        </mc:Choice>
        <mc:Fallback xmlns="">
          <p:sp>
            <p:nvSpPr>
              <p:cNvPr id="12" name="TextBox 11">
                <a:extLst>
                  <a:ext uri="{FF2B5EF4-FFF2-40B4-BE49-F238E27FC236}">
                    <a16:creationId xmlns:a16="http://schemas.microsoft.com/office/drawing/2014/main" id="{95875CE3-6A23-CA60-4162-37015D16AE5F}"/>
                  </a:ext>
                </a:extLst>
              </p:cNvPr>
              <p:cNvSpPr txBox="1">
                <a:spLocks noRot="1" noChangeAspect="1" noMove="1" noResize="1" noEditPoints="1" noAdjustHandles="1" noChangeArrowheads="1" noChangeShapeType="1" noTextEdit="1"/>
              </p:cNvSpPr>
              <p:nvPr/>
            </p:nvSpPr>
            <p:spPr>
              <a:xfrm>
                <a:off x="5841448" y="3538043"/>
                <a:ext cx="1785745" cy="276999"/>
              </a:xfrm>
              <a:prstGeom prst="rect">
                <a:avLst/>
              </a:prstGeom>
              <a:blipFill>
                <a:blip r:embed="rId3"/>
                <a:stretch>
                  <a:fillRect l="-2048" r="-2730"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66F665-4309-12D4-EE5B-F38AB901BDB2}"/>
                  </a:ext>
                </a:extLst>
              </p:cNvPr>
              <p:cNvSpPr txBox="1"/>
              <p:nvPr/>
            </p:nvSpPr>
            <p:spPr>
              <a:xfrm>
                <a:off x="7694046" y="3538042"/>
                <a:ext cx="15100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Зелений</m:t>
                      </m:r>
                      <m:r>
                        <a:rPr lang="en-US" b="0" i="1" smtClean="0">
                          <a:latin typeface="Cambria Math" panose="02040503050406030204" pitchFamily="18" charset="0"/>
                        </a:rPr>
                        <m:t>=90</m:t>
                      </m:r>
                    </m:oMath>
                  </m:oMathPara>
                </a14:m>
                <a:endParaRPr lang="en-US" dirty="0"/>
              </a:p>
            </p:txBody>
          </p:sp>
        </mc:Choice>
        <mc:Fallback xmlns="">
          <p:sp>
            <p:nvSpPr>
              <p:cNvPr id="13" name="TextBox 12">
                <a:extLst>
                  <a:ext uri="{FF2B5EF4-FFF2-40B4-BE49-F238E27FC236}">
                    <a16:creationId xmlns:a16="http://schemas.microsoft.com/office/drawing/2014/main" id="{CE66F665-4309-12D4-EE5B-F38AB901BDB2}"/>
                  </a:ext>
                </a:extLst>
              </p:cNvPr>
              <p:cNvSpPr txBox="1">
                <a:spLocks noRot="1" noChangeAspect="1" noMove="1" noResize="1" noEditPoints="1" noAdjustHandles="1" noChangeArrowheads="1" noChangeShapeType="1" noTextEdit="1"/>
              </p:cNvSpPr>
              <p:nvPr/>
            </p:nvSpPr>
            <p:spPr>
              <a:xfrm>
                <a:off x="7694046" y="3538042"/>
                <a:ext cx="1510029" cy="276999"/>
              </a:xfrm>
              <a:prstGeom prst="rect">
                <a:avLst/>
              </a:prstGeom>
              <a:blipFill>
                <a:blip r:embed="rId4"/>
                <a:stretch>
                  <a:fillRect l="-2823" r="-3226"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0CFBDB2-6869-7061-B129-3E56EF34800E}"/>
                  </a:ext>
                </a:extLst>
              </p:cNvPr>
              <p:cNvSpPr txBox="1"/>
              <p:nvPr/>
            </p:nvSpPr>
            <p:spPr>
              <a:xfrm>
                <a:off x="9270928" y="3538042"/>
                <a:ext cx="1543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i="1" smtClean="0">
                          <a:latin typeface="Cambria Math" panose="02040503050406030204" pitchFamily="18" charset="0"/>
                        </a:rPr>
                        <m:t>С</m:t>
                      </m:r>
                      <m:r>
                        <a:rPr lang="uk-UA" b="0" i="1" smtClean="0">
                          <a:latin typeface="Cambria Math" panose="02040503050406030204" pitchFamily="18" charset="0"/>
                        </a:rPr>
                        <m:t>иньий</m:t>
                      </m:r>
                      <m:r>
                        <a:rPr lang="en-US" b="0" i="1" smtClean="0">
                          <a:latin typeface="Cambria Math" panose="02040503050406030204" pitchFamily="18" charset="0"/>
                        </a:rPr>
                        <m:t>=201</m:t>
                      </m:r>
                    </m:oMath>
                  </m:oMathPara>
                </a14:m>
                <a:endParaRPr lang="en-US" dirty="0"/>
              </a:p>
            </p:txBody>
          </p:sp>
        </mc:Choice>
        <mc:Fallback xmlns="">
          <p:sp>
            <p:nvSpPr>
              <p:cNvPr id="14" name="TextBox 13">
                <a:extLst>
                  <a:ext uri="{FF2B5EF4-FFF2-40B4-BE49-F238E27FC236}">
                    <a16:creationId xmlns:a16="http://schemas.microsoft.com/office/drawing/2014/main" id="{A0CFBDB2-6869-7061-B129-3E56EF34800E}"/>
                  </a:ext>
                </a:extLst>
              </p:cNvPr>
              <p:cNvSpPr txBox="1">
                <a:spLocks noRot="1" noChangeAspect="1" noMove="1" noResize="1" noEditPoints="1" noAdjustHandles="1" noChangeArrowheads="1" noChangeShapeType="1" noTextEdit="1"/>
              </p:cNvSpPr>
              <p:nvPr/>
            </p:nvSpPr>
            <p:spPr>
              <a:xfrm>
                <a:off x="9270928" y="3538042"/>
                <a:ext cx="1543692" cy="276999"/>
              </a:xfrm>
              <a:prstGeom prst="rect">
                <a:avLst/>
              </a:prstGeom>
              <a:blipFill>
                <a:blip r:embed="rId5"/>
                <a:stretch>
                  <a:fillRect l="-3162" r="-2767" b="-10870"/>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1F1E7686-ED37-32C5-DA11-D457C80C5EF6}"/>
              </a:ext>
            </a:extLst>
          </p:cNvPr>
          <p:cNvSpPr/>
          <p:nvPr/>
        </p:nvSpPr>
        <p:spPr>
          <a:xfrm>
            <a:off x="8172695" y="5128161"/>
            <a:ext cx="385949" cy="362197"/>
          </a:xfrm>
          <a:prstGeom prst="ellipse">
            <a:avLst/>
          </a:prstGeom>
          <a:solidFill>
            <a:srgbClr val="8C5A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8C0BCBB-B8AD-FE9D-5492-40FB90DF7B52}"/>
              </a:ext>
            </a:extLst>
          </p:cNvPr>
          <p:cNvCxnSpPr>
            <a:stCxn id="10" idx="4"/>
            <a:endCxn id="15" idx="0"/>
          </p:cNvCxnSpPr>
          <p:nvPr/>
        </p:nvCxnSpPr>
        <p:spPr>
          <a:xfrm>
            <a:off x="8357744" y="4203865"/>
            <a:ext cx="7926" cy="9242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C3E339-7106-0318-CA72-77A4D0271B82}"/>
              </a:ext>
            </a:extLst>
          </p:cNvPr>
          <p:cNvCxnSpPr>
            <a:cxnSpLocks/>
            <a:stCxn id="11" idx="3"/>
            <a:endCxn id="15" idx="7"/>
          </p:cNvCxnSpPr>
          <p:nvPr/>
        </p:nvCxnSpPr>
        <p:spPr>
          <a:xfrm flipH="1">
            <a:off x="8502123" y="4162697"/>
            <a:ext cx="1245630" cy="1018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767495-DAB6-3B85-D84A-B62F2C3E1A6A}"/>
              </a:ext>
            </a:extLst>
          </p:cNvPr>
          <p:cNvCxnSpPr>
            <a:cxnSpLocks/>
            <a:stCxn id="9" idx="5"/>
            <a:endCxn id="15" idx="1"/>
          </p:cNvCxnSpPr>
          <p:nvPr/>
        </p:nvCxnSpPr>
        <p:spPr>
          <a:xfrm>
            <a:off x="6967734" y="4150822"/>
            <a:ext cx="1261482" cy="10303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11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P spid="15" grpId="0" animBg="1"/>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4936</TotalTime>
  <Words>1824</Words>
  <Application>Microsoft Office PowerPoint</Application>
  <PresentationFormat>Widescreen</PresentationFormat>
  <Paragraphs>273</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 Math</vt:lpstr>
      <vt:lpstr>Century Schoolbook</vt:lpstr>
      <vt:lpstr>Wingdings 2</vt:lpstr>
      <vt:lpstr>View</vt:lpstr>
      <vt:lpstr>Вікна та Windows</vt:lpstr>
      <vt:lpstr>Вікна та Windows </vt:lpstr>
      <vt:lpstr>Вікна і Введення/Виведення</vt:lpstr>
      <vt:lpstr>Головний Цикл</vt:lpstr>
      <vt:lpstr>Кодуємо</vt:lpstr>
      <vt:lpstr>Пікселі</vt:lpstr>
      <vt:lpstr>Кольори Пікселів</vt:lpstr>
      <vt:lpstr>Кольори</vt:lpstr>
      <vt:lpstr>Кольори</vt:lpstr>
      <vt:lpstr>Альфа</vt:lpstr>
      <vt:lpstr>Малювання в Програмі</vt:lpstr>
      <vt:lpstr>Положення Пікселів в Пам'яті</vt:lpstr>
      <vt:lpstr>Розташування Пам’ять Бітмапа</vt:lpstr>
      <vt:lpstr>Розташування Пам’ять Бітмапа</vt:lpstr>
      <vt:lpstr>Розташування Пам’ять Бітмапа</vt:lpstr>
      <vt:lpstr>Кодуємо</vt:lpstr>
      <vt:lpstr>Анімація</vt:lpstr>
      <vt:lpstr>Анімація</vt:lpstr>
      <vt:lpstr>Кодуємо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Графіка</dc:title>
  <dc:creator>Szlachtycz, Ihor</dc:creator>
  <cp:lastModifiedBy>Michael Smith</cp:lastModifiedBy>
  <cp:revision>240</cp:revision>
  <dcterms:created xsi:type="dcterms:W3CDTF">2022-06-14T01:07:02Z</dcterms:created>
  <dcterms:modified xsi:type="dcterms:W3CDTF">2023-02-25T22:57:56Z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[AMD Official Use Only - General]</vt:lpwstr>
  </property>
  <property fmtid="{D5CDD505-2E9C-101B-9397-08002B2CF9AE}" pid="4" name="MSIP_Label_64e4cbe8-b4f6-45dc-bcba-6123dfd2d8bf_Enabled">
    <vt:lpwstr>true</vt:lpwstr>
  </property>
  <property fmtid="{D5CDD505-2E9C-101B-9397-08002B2CF9AE}" pid="5" name="MSIP_Label_64e4cbe8-b4f6-45dc-bcba-6123dfd2d8bf_SetDate">
    <vt:lpwstr>2022-07-06T20:07:03Z</vt:lpwstr>
  </property>
  <property fmtid="{D5CDD505-2E9C-101B-9397-08002B2CF9AE}" pid="6" name="MSIP_Label_64e4cbe8-b4f6-45dc-bcba-6123dfd2d8bf_Method">
    <vt:lpwstr>Privileged</vt:lpwstr>
  </property>
  <property fmtid="{D5CDD505-2E9C-101B-9397-08002B2CF9AE}" pid="7" name="MSIP_Label_64e4cbe8-b4f6-45dc-bcba-6123dfd2d8bf_Name">
    <vt:lpwstr>Non-Business-AIP 2.0</vt:lpwstr>
  </property>
  <property fmtid="{D5CDD505-2E9C-101B-9397-08002B2CF9AE}" pid="8" name="MSIP_Label_64e4cbe8-b4f6-45dc-bcba-6123dfd2d8bf_SiteId">
    <vt:lpwstr>3dd8961f-e488-4e60-8e11-a82d994e183d</vt:lpwstr>
  </property>
  <property fmtid="{D5CDD505-2E9C-101B-9397-08002B2CF9AE}" pid="9" name="MSIP_Label_64e4cbe8-b4f6-45dc-bcba-6123dfd2d8bf_ActionId">
    <vt:lpwstr>efd8de1b-ebf6-45f8-8052-c4759b14f3b1</vt:lpwstr>
  </property>
  <property fmtid="{D5CDD505-2E9C-101B-9397-08002B2CF9AE}" pid="10" name="MSIP_Label_64e4cbe8-b4f6-45dc-bcba-6123dfd2d8bf_ContentBits">
    <vt:lpwstr>0</vt:lpwstr>
  </property>
</Properties>
</file>